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0" r:id="rId1"/>
    <p:sldMasterId id="2147483695" r:id="rId2"/>
    <p:sldMasterId id="2147483707" r:id="rId3"/>
    <p:sldMasterId id="2147483719" r:id="rId4"/>
    <p:sldMasterId id="2147483735" r:id="rId5"/>
  </p:sldMasterIdLst>
  <p:notesMasterIdLst>
    <p:notesMasterId r:id="rId67"/>
  </p:notesMasterIdLst>
  <p:sldIdLst>
    <p:sldId id="312" r:id="rId6"/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3" r:id="rId63"/>
    <p:sldId id="314" r:id="rId64"/>
    <p:sldId id="315" r:id="rId65"/>
    <p:sldId id="316" r:id="rId6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68"/>
      <p:bold r:id="rId69"/>
      <p:italic r:id="rId70"/>
      <p:boldItalic r:id="rId71"/>
    </p:embeddedFont>
    <p:embeddedFont>
      <p:font typeface="Inter" panose="020B0604020202020204" charset="0"/>
      <p:regular r:id="rId72"/>
      <p:bold r:id="rId73"/>
    </p:embeddedFont>
    <p:embeddedFont>
      <p:font typeface="Inter ExtraBold" panose="020B0604020202020204" charset="0"/>
      <p:bold r:id="rId74"/>
    </p:embeddedFont>
    <p:embeddedFont>
      <p:font typeface="Inter Light" panose="020B0604020202020204" charset="0"/>
      <p:regular r:id="rId75"/>
      <p:bold r:id="rId76"/>
    </p:embeddedFont>
    <p:embeddedFont>
      <p:font typeface="Inter SemiBold" panose="020B0604020202020204" charset="0"/>
      <p:regular r:id="rId77"/>
      <p:bold r:id="rId78"/>
    </p:embeddedFont>
    <p:embeddedFont>
      <p:font typeface="Merriweather" panose="00000500000000000000" pitchFamily="2" charset="0"/>
      <p:regular r:id="rId79"/>
      <p:bold r:id="rId80"/>
      <p:italic r:id="rId81"/>
      <p:boldItalic r:id="rId82"/>
    </p:embeddedFont>
    <p:embeddedFont>
      <p:font typeface="Merriweather Black" panose="00000A00000000000000" pitchFamily="2" charset="0"/>
      <p:bold r:id="rId83"/>
      <p:italic r:id="rId84"/>
      <p:boldItalic r:id="rId85"/>
    </p:embeddedFont>
    <p:embeddedFont>
      <p:font typeface="Merriweather Light" panose="00000400000000000000" pitchFamily="2" charset="0"/>
      <p:regular r:id="rId86"/>
      <p:italic r:id="rId87"/>
    </p:embeddedFont>
    <p:embeddedFont>
      <p:font typeface="Merriweather Sans Medium" panose="020B0604020202020204" charset="0"/>
      <p:regular r:id="rId88"/>
      <p:bold r:id="rId89"/>
      <p:italic r:id="rId90"/>
      <p:boldItalic r:id="rId91"/>
    </p:embeddedFont>
    <p:embeddedFont>
      <p:font typeface="Roboto" panose="02000000000000000000" pitchFamily="2" charset="0"/>
      <p:regular r:id="rId92"/>
      <p:bold r:id="rId93"/>
      <p:italic r:id="rId94"/>
      <p:boldItalic r:id="rId9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646">
          <p15:clr>
            <a:srgbClr val="9AA0A6"/>
          </p15:clr>
        </p15:guide>
        <p15:guide id="2" pos="463">
          <p15:clr>
            <a:srgbClr val="9AA0A6"/>
          </p15:clr>
        </p15:guide>
        <p15:guide id="3" pos="5400">
          <p15:clr>
            <a:srgbClr val="9AA0A6"/>
          </p15:clr>
        </p15:guide>
        <p15:guide id="4" pos="5270">
          <p15:clr>
            <a:srgbClr val="9AA0A6"/>
          </p15:clr>
        </p15:guide>
        <p15:guide id="5" pos="3077">
          <p15:clr>
            <a:srgbClr val="9AA0A6"/>
          </p15:clr>
        </p15:guide>
        <p15:guide id="6" pos="773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72"/>
  </p:normalViewPr>
  <p:slideViewPr>
    <p:cSldViewPr snapToGrid="0">
      <p:cViewPr varScale="1">
        <p:scale>
          <a:sx n="90" d="100"/>
          <a:sy n="90" d="100"/>
        </p:scale>
        <p:origin x="564" y="52"/>
      </p:cViewPr>
      <p:guideLst>
        <p:guide orient="horz" pos="646"/>
        <p:guide pos="463"/>
        <p:guide pos="5400"/>
        <p:guide pos="5270"/>
        <p:guide pos="3077"/>
        <p:guide pos="77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font" Target="fonts/font1.fntdata"/><Relationship Id="rId84" Type="http://schemas.openxmlformats.org/officeDocument/2006/relationships/font" Target="fonts/font17.fntdata"/><Relationship Id="rId89" Type="http://schemas.openxmlformats.org/officeDocument/2006/relationships/font" Target="fonts/font22.fntdata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font" Target="fonts/font7.fntdata"/><Relationship Id="rId79" Type="http://schemas.openxmlformats.org/officeDocument/2006/relationships/font" Target="fonts/font12.fntdata"/><Relationship Id="rId5" Type="http://schemas.openxmlformats.org/officeDocument/2006/relationships/slideMaster" Target="slideMasters/slideMaster5.xml"/><Relationship Id="rId90" Type="http://schemas.openxmlformats.org/officeDocument/2006/relationships/font" Target="fonts/font23.fntdata"/><Relationship Id="rId95" Type="http://schemas.openxmlformats.org/officeDocument/2006/relationships/font" Target="fonts/font28.fntdata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font" Target="fonts/font2.fntdata"/><Relationship Id="rId80" Type="http://schemas.openxmlformats.org/officeDocument/2006/relationships/font" Target="fonts/font13.fntdata"/><Relationship Id="rId85" Type="http://schemas.openxmlformats.org/officeDocument/2006/relationships/font" Target="fonts/font18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font" Target="fonts/font3.fntdata"/><Relationship Id="rId75" Type="http://schemas.openxmlformats.org/officeDocument/2006/relationships/font" Target="fonts/font8.fntdata"/><Relationship Id="rId83" Type="http://schemas.openxmlformats.org/officeDocument/2006/relationships/font" Target="fonts/font16.fntdata"/><Relationship Id="rId88" Type="http://schemas.openxmlformats.org/officeDocument/2006/relationships/font" Target="fonts/font21.fntdata"/><Relationship Id="rId91" Type="http://schemas.openxmlformats.org/officeDocument/2006/relationships/font" Target="fonts/font24.fntdata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font" Target="fonts/font6.fntdata"/><Relationship Id="rId78" Type="http://schemas.openxmlformats.org/officeDocument/2006/relationships/font" Target="fonts/font11.fntdata"/><Relationship Id="rId81" Type="http://schemas.openxmlformats.org/officeDocument/2006/relationships/font" Target="fonts/font14.fntdata"/><Relationship Id="rId86" Type="http://schemas.openxmlformats.org/officeDocument/2006/relationships/font" Target="fonts/font19.fntdata"/><Relationship Id="rId94" Type="http://schemas.openxmlformats.org/officeDocument/2006/relationships/font" Target="fonts/font27.fntdata"/><Relationship Id="rId9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font" Target="fonts/font9.fntdata"/><Relationship Id="rId97" Type="http://schemas.openxmlformats.org/officeDocument/2006/relationships/viewProps" Target="viewProps.xml"/><Relationship Id="rId7" Type="http://schemas.openxmlformats.org/officeDocument/2006/relationships/slide" Target="slides/slide2.xml"/><Relationship Id="rId71" Type="http://schemas.openxmlformats.org/officeDocument/2006/relationships/font" Target="fonts/font4.fntdata"/><Relationship Id="rId92" Type="http://schemas.openxmlformats.org/officeDocument/2006/relationships/font" Target="fonts/font25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font" Target="fonts/font20.fntdata"/><Relationship Id="rId61" Type="http://schemas.openxmlformats.org/officeDocument/2006/relationships/slide" Target="slides/slide56.xml"/><Relationship Id="rId82" Type="http://schemas.openxmlformats.org/officeDocument/2006/relationships/font" Target="fonts/font15.fntdata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font" Target="fonts/font10.fntdata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font" Target="fonts/font5.fntdata"/><Relationship Id="rId93" Type="http://schemas.openxmlformats.org/officeDocument/2006/relationships/font" Target="fonts/font26.fntdata"/><Relationship Id="rId9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0a14b1923c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20a14b1923c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… waiting in line for hours early in the dark hours of the morning.</a:t>
            </a:r>
            <a:endParaRPr sz="1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Why? To be one of the first to get the latest video game or system, the latest book in your favorite series, a ludicrous deal on a 72’ TV or smart washer / dryer combo. </a:t>
            </a:r>
            <a:endParaRPr sz="1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Is it magic? Nope. It’s marketing.</a:t>
            </a:r>
            <a:endParaRPr sz="14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20a14b1923c_0_0:notes"/>
          <p:cNvSpPr txBox="1">
            <a:spLocks noGrp="1"/>
          </p:cNvSpPr>
          <p:nvPr>
            <p:ph type="body" idx="1"/>
          </p:nvPr>
        </p:nvSpPr>
        <p:spPr>
          <a:xfrm>
            <a:off x="685790" y="4343382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SAY: </a:t>
            </a:r>
            <a:r>
              <a:rPr lang="en" sz="14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Here’s “WHO” Feathr works with: 1,200 nonprofits currently use Feathr’s marketing and fundraising tools.</a:t>
            </a:r>
            <a:endParaRPr sz="14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-"/>
            </a:pPr>
            <a:r>
              <a:rPr lang="en" sz="14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We support large organizations like the United Way and International Justice Mission… to small, local orgs like the Humane Society of North Central Florida.</a:t>
            </a:r>
            <a:endParaRPr sz="14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-"/>
            </a:pPr>
            <a:r>
              <a:rPr lang="en" sz="14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We can reach broad audiences, like CRS’s mission to advance sustainable energy… down to very niche audiences, like Hope and a Future’s goal to support faith-based Foster care in Arizona.</a:t>
            </a:r>
            <a:endParaRPr sz="14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ASK: </a:t>
            </a:r>
            <a:r>
              <a:rPr lang="en" sz="14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Are you familiar with any of the orgs listed on this screen?</a:t>
            </a:r>
            <a:endParaRPr sz="14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" sz="1400">
                <a:latin typeface="Inter"/>
                <a:ea typeface="Inter"/>
                <a:cs typeface="Inter"/>
                <a:sym typeface="Inter"/>
              </a:rPr>
            </a:br>
            <a:r>
              <a:rPr lang="en" sz="1400" b="1">
                <a:latin typeface="Inter"/>
                <a:ea typeface="Inter"/>
                <a:cs typeface="Inter"/>
                <a:sym typeface="Inter"/>
              </a:rPr>
              <a:t>TRANSITION:</a:t>
            </a:r>
            <a:r>
              <a:rPr lang="en" sz="1400">
                <a:latin typeface="Inter"/>
                <a:ea typeface="Inter"/>
                <a:cs typeface="Inter"/>
                <a:sym typeface="Inter"/>
              </a:rPr>
              <a:t> Bottomline, Feathr is not trying to be everything for everyone. We just do digital marketing really well for nonprofits.</a:t>
            </a:r>
            <a:endParaRPr sz="1400"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highlight>
                  <a:srgbClr val="00FFFF"/>
                </a:highlight>
                <a:latin typeface="Inter"/>
                <a:ea typeface="Inter"/>
                <a:cs typeface="Inter"/>
                <a:sym typeface="Inter"/>
              </a:rPr>
              <a:t>Since we have the “WHO” slide, can we put in the “WHAT” Feathr does slide next?</a:t>
            </a:r>
            <a:br>
              <a:rPr lang="en" sz="1400">
                <a:highlight>
                  <a:srgbClr val="00FFFF"/>
                </a:highlight>
                <a:latin typeface="Inter"/>
                <a:ea typeface="Inter"/>
                <a:cs typeface="Inter"/>
                <a:sym typeface="Inter"/>
              </a:rPr>
            </a:br>
            <a:endParaRPr sz="1400" b="1">
              <a:highlight>
                <a:srgbClr val="00FFFF"/>
              </a:highlight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20" name="Google Shape;320;g20a14b1923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8817" y="685794"/>
            <a:ext cx="6281100" cy="342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b86d2bf334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1b86d2bf334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221c759e855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221c759e855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Talk about engagement lifecycles in the context of this framework</a:t>
            </a:r>
            <a:endParaRPr/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"/>
              <a:buChar char="-"/>
            </a:pPr>
            <a:r>
              <a:rPr lang="en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Acquisition</a:t>
            </a:r>
            <a:endParaRPr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"/>
              <a:buChar char="-"/>
            </a:pPr>
            <a:r>
              <a:rPr lang="en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Engagement</a:t>
            </a:r>
            <a:endParaRPr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"/>
              <a:buChar char="-"/>
            </a:pPr>
            <a:r>
              <a:rPr lang="en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Cultivation</a:t>
            </a:r>
            <a:endParaRPr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18cc8cc857d_0_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18cc8cc857d_0_4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your goals - I’d recommend our online donations flight. It includes 10-15 campaigns that are designed to engage your donors at scale with relevant messaging to maximize funds throughout their year with a specific focus around key appeals. </a:t>
            </a:r>
            <a:br>
              <a:rPr lang="en"/>
            </a:br>
            <a:br>
              <a:rPr lang="en"/>
            </a:br>
            <a:r>
              <a:rPr lang="en"/>
              <a:t>Will start with the low hanging fruit of better engagement and conversion campaigns 1st. Then talk about awareness and audience expansion. </a:t>
            </a:r>
            <a:br>
              <a:rPr lang="en"/>
            </a:br>
            <a:endParaRPr b="1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12bf6d47283_0_94:notes"/>
          <p:cNvSpPr txBox="1">
            <a:spLocks noGrp="1"/>
          </p:cNvSpPr>
          <p:nvPr>
            <p:ph type="body" idx="1"/>
          </p:nvPr>
        </p:nvSpPr>
        <p:spPr>
          <a:xfrm>
            <a:off x="685790" y="4343382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g12bf6d47283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8817" y="685794"/>
            <a:ext cx="6281100" cy="342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18cc8cc857d_0_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18cc8cc857d_0_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16c99ca173c_0_632:notes"/>
          <p:cNvSpPr txBox="1">
            <a:spLocks noGrp="1"/>
          </p:cNvSpPr>
          <p:nvPr>
            <p:ph type="body" idx="1"/>
          </p:nvPr>
        </p:nvSpPr>
        <p:spPr>
          <a:xfrm>
            <a:off x="685790" y="4343382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g16c99ca173c_0_6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8817" y="685794"/>
            <a:ext cx="6281100" cy="342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1b86d2bf334_0_8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1b86d2bf334_0_8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1b86d2bf334_0_0:notes"/>
          <p:cNvSpPr txBox="1">
            <a:spLocks noGrp="1"/>
          </p:cNvSpPr>
          <p:nvPr>
            <p:ph type="body" idx="1"/>
          </p:nvPr>
        </p:nvSpPr>
        <p:spPr>
          <a:xfrm>
            <a:off x="685790" y="4343382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g1b86d2bf33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8817" y="685794"/>
            <a:ext cx="6281100" cy="342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221c759e855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221c759e855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Talk about engagement lifecycles in the context of this framework</a:t>
            </a:r>
            <a:endParaRPr/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"/>
              <a:buChar char="-"/>
            </a:pPr>
            <a:r>
              <a:rPr lang="en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Acquisition</a:t>
            </a:r>
            <a:endParaRPr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"/>
              <a:buChar char="-"/>
            </a:pPr>
            <a:r>
              <a:rPr lang="en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Engagement</a:t>
            </a:r>
            <a:endParaRPr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"/>
              <a:buChar char="-"/>
            </a:pPr>
            <a:r>
              <a:rPr lang="en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Cultivation</a:t>
            </a:r>
            <a:endParaRPr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20a14b1923c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20a14b1923c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Francis story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18cc8cc857d_0_168:notes"/>
          <p:cNvSpPr txBox="1">
            <a:spLocks noGrp="1"/>
          </p:cNvSpPr>
          <p:nvPr>
            <p:ph type="body" idx="1"/>
          </p:nvPr>
        </p:nvSpPr>
        <p:spPr>
          <a:xfrm>
            <a:off x="685790" y="4343382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g18cc8cc857d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8817" y="685794"/>
            <a:ext cx="6281100" cy="342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1b86d2bf334_0_9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1b86d2bf334_0_9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your goals - I’d recommend our online donations flight. It includes 10-15 campaigns that are designed to engage your donors at scale with relevant messaging to maximize funds throughout their year with a specific focus around key appeals. </a:t>
            </a:r>
            <a:br>
              <a:rPr lang="en"/>
            </a:br>
            <a:br>
              <a:rPr lang="en"/>
            </a:br>
            <a:r>
              <a:rPr lang="en"/>
              <a:t>Will start with the low hanging fruit of better engagement and conversion campaigns 1st. Then talk about awareness and audience expansion. </a:t>
            </a:r>
            <a:br>
              <a:rPr lang="en"/>
            </a:br>
            <a:endParaRPr b="1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20a14b1923c_0_6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1" name="Google Shape;581;g20a14b1923c_0_6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20a14b1923c_0_6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20a14b1923c_0_6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rgbClr val="2B2A32"/>
                </a:solidFill>
                <a:latin typeface="Inter"/>
                <a:ea typeface="Inter"/>
                <a:cs typeface="Inter"/>
                <a:sym typeface="Inter"/>
              </a:rPr>
              <a:t>SAY: </a:t>
            </a:r>
            <a:r>
              <a:rPr lang="en" sz="1400">
                <a:solidFill>
                  <a:srgbClr val="2B2A32"/>
                </a:solidFill>
                <a:latin typeface="Inter"/>
                <a:ea typeface="Inter"/>
                <a:cs typeface="Inter"/>
                <a:sym typeface="Inter"/>
              </a:rPr>
              <a:t>So far we have talked about engaging your current audience better, This next campaign is focused on getting your message in front of brand new people!</a:t>
            </a:r>
            <a:endParaRPr sz="1400">
              <a:solidFill>
                <a:srgbClr val="2B2A32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2B2A32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2B2A32"/>
                </a:solidFill>
                <a:latin typeface="Inter"/>
                <a:ea typeface="Inter"/>
                <a:cs typeface="Inter"/>
                <a:sym typeface="Inter"/>
              </a:rPr>
              <a:t>Geofencing is like dropping a pin on a map, drawing a circle around that pin… and serving messages to everyone inside that circle. This example shows how “Hope and a Future” geofenced high-income neighborhoods in Arizona to reach potential donors.</a:t>
            </a:r>
            <a:endParaRPr sz="1400">
              <a:solidFill>
                <a:srgbClr val="2B2A32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2B2A32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1">
                <a:solidFill>
                  <a:schemeClr val="dk1"/>
                </a:solidFill>
                <a:highlight>
                  <a:srgbClr val="FFFF00"/>
                </a:highlight>
                <a:latin typeface="Inter"/>
                <a:ea typeface="Inter"/>
                <a:cs typeface="Inter"/>
                <a:sym typeface="Inter"/>
              </a:rPr>
              <a:t>((Use tie backs here to show how geofencing helps with their goal))</a:t>
            </a:r>
            <a:endParaRPr sz="1400">
              <a:solidFill>
                <a:srgbClr val="2B2A32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" sz="1400">
                <a:solidFill>
                  <a:srgbClr val="2B2A32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" sz="1400" b="1">
                <a:solidFill>
                  <a:srgbClr val="2B2A32"/>
                </a:solidFill>
                <a:latin typeface="Inter"/>
                <a:ea typeface="Inter"/>
                <a:cs typeface="Inter"/>
                <a:sym typeface="Inter"/>
              </a:rPr>
              <a:t>ASK:</a:t>
            </a:r>
            <a:r>
              <a:rPr lang="en" sz="1400">
                <a:solidFill>
                  <a:srgbClr val="2B2A32"/>
                </a:solidFill>
                <a:latin typeface="Inter"/>
                <a:ea typeface="Inter"/>
                <a:cs typeface="Inter"/>
                <a:sym typeface="Inter"/>
              </a:rPr>
              <a:t> Is there a specific area where you’d like to connect with people who would likely support your mission?</a:t>
            </a:r>
            <a:endParaRPr sz="1400">
              <a:solidFill>
                <a:srgbClr val="2B2A32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E397"/>
              </a:buClr>
              <a:buSzPts val="4100"/>
              <a:buFont typeface="Arial"/>
              <a:buNone/>
            </a:pPr>
            <a:r>
              <a:rPr lang="en" sz="1400" i="1">
                <a:solidFill>
                  <a:srgbClr val="2B2A32"/>
                </a:solidFill>
                <a:latin typeface="Inter"/>
                <a:ea typeface="Inter"/>
                <a:cs typeface="Inter"/>
                <a:sym typeface="Inter"/>
              </a:rPr>
              <a:t>((Examples to get the ideas flowing… </a:t>
            </a:r>
            <a:endParaRPr sz="1400" i="1">
              <a:solidFill>
                <a:srgbClr val="2B2A32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B2A32"/>
              </a:buClr>
              <a:buSzPts val="1400"/>
              <a:buFont typeface="Inter"/>
              <a:buChar char="-"/>
            </a:pPr>
            <a:r>
              <a:rPr lang="en" sz="1400" i="1">
                <a:solidFill>
                  <a:srgbClr val="2B2A32"/>
                </a:solidFill>
                <a:latin typeface="Inter"/>
                <a:ea typeface="Inter"/>
                <a:cs typeface="Inter"/>
                <a:sym typeface="Inter"/>
              </a:rPr>
              <a:t>Donors: high income neighborhoods, golf courses, galas, theaters, other nonprofit fundraisers</a:t>
            </a:r>
            <a:endParaRPr sz="1400" i="1">
              <a:solidFill>
                <a:srgbClr val="2B2A32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B2A32"/>
              </a:buClr>
              <a:buSzPts val="1400"/>
              <a:buFont typeface="Inter"/>
              <a:buChar char="-"/>
            </a:pPr>
            <a:r>
              <a:rPr lang="en" sz="1400" i="1">
                <a:solidFill>
                  <a:srgbClr val="2B2A32"/>
                </a:solidFill>
                <a:latin typeface="Inter"/>
                <a:ea typeface="Inter"/>
                <a:cs typeface="Inter"/>
                <a:sym typeface="Inter"/>
              </a:rPr>
              <a:t>Younger audiences: colleges, music festivals, restaurants, shopping districts</a:t>
            </a:r>
            <a:endParaRPr sz="1400" i="1">
              <a:solidFill>
                <a:srgbClr val="2B2A32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B2A32"/>
              </a:buClr>
              <a:buSzPts val="1400"/>
              <a:buFont typeface="Inter"/>
              <a:buChar char="-"/>
            </a:pPr>
            <a:r>
              <a:rPr lang="en" sz="1400" i="1">
                <a:solidFill>
                  <a:srgbClr val="2B2A32"/>
                </a:solidFill>
                <a:latin typeface="Inter"/>
                <a:ea typeface="Inter"/>
                <a:cs typeface="Inter"/>
                <a:sym typeface="Inter"/>
              </a:rPr>
              <a:t>Supporters/advocacy: government offices, state capitals))</a:t>
            </a:r>
            <a:endParaRPr sz="1400" i="1">
              <a:solidFill>
                <a:srgbClr val="2B2A3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20a14b1923c_0_6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8817" y="685794"/>
            <a:ext cx="6281100" cy="342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Google Shape;612;g20a14b1923c_0_689:notes"/>
          <p:cNvSpPr txBox="1">
            <a:spLocks noGrp="1"/>
          </p:cNvSpPr>
          <p:nvPr>
            <p:ph type="body" idx="1"/>
          </p:nvPr>
        </p:nvSpPr>
        <p:spPr>
          <a:xfrm>
            <a:off x="685790" y="4343382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SAY: </a:t>
            </a:r>
            <a:r>
              <a:rPr lang="en" sz="1500">
                <a:solidFill>
                  <a:schemeClr val="dk1"/>
                </a:solidFill>
              </a:rPr>
              <a:t>Affinity campaigns require nothing upfront to execute, and there are literally more than 7,000 categories to choose from. With a few clicks, you can build an ad campaign targeting thousands of new, RELEVANT people.</a:t>
            </a:r>
            <a:endParaRPr sz="15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</a:rPr>
              <a:t>Feathr pulls affinity data from multiple reliable sources and updates regularly each month to provide access to the most relevant audiences.</a:t>
            </a:r>
            <a:endParaRPr sz="14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ASK: </a:t>
            </a:r>
            <a:r>
              <a:rPr lang="en" sz="14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What are some of the characteristics of people who would support your mission?</a:t>
            </a:r>
            <a:endParaRPr sz="14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20a14b1923c_0_7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7" name="Google Shape;627;g20a14b1923c_0_7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E397"/>
              </a:buClr>
              <a:buSzPts val="4100"/>
              <a:buFont typeface="Arial"/>
              <a:buNone/>
            </a:pPr>
            <a:r>
              <a:rPr lang="en" sz="1400" b="1">
                <a:solidFill>
                  <a:srgbClr val="2B2A32"/>
                </a:solidFill>
                <a:latin typeface="Inter"/>
                <a:ea typeface="Inter"/>
                <a:cs typeface="Inter"/>
                <a:sym typeface="Inter"/>
              </a:rPr>
              <a:t>SAY: </a:t>
            </a:r>
            <a:r>
              <a:rPr lang="en" sz="1400">
                <a:solidFill>
                  <a:srgbClr val="2B2A32"/>
                </a:solidFill>
                <a:latin typeface="Inter"/>
                <a:ea typeface="Inter"/>
                <a:cs typeface="Inter"/>
                <a:sym typeface="Inter"/>
              </a:rPr>
              <a:t>Another awareness campaign is called “Search Keyword” - where we serve ads to people who are searching for your services or related topics. </a:t>
            </a:r>
            <a:endParaRPr sz="1400">
              <a:solidFill>
                <a:srgbClr val="2B2A32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E397"/>
              </a:buClr>
              <a:buSzPts val="4100"/>
              <a:buFont typeface="Arial"/>
              <a:buNone/>
            </a:pPr>
            <a:endParaRPr sz="1400">
              <a:solidFill>
                <a:srgbClr val="2B2A32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E397"/>
              </a:buClr>
              <a:buSzPts val="4100"/>
              <a:buFont typeface="Arial"/>
              <a:buNone/>
            </a:pPr>
            <a:r>
              <a:rPr lang="en" sz="1400">
                <a:solidFill>
                  <a:srgbClr val="2B2A32"/>
                </a:solidFill>
                <a:latin typeface="Inter"/>
                <a:ea typeface="Inter"/>
                <a:cs typeface="Inter"/>
                <a:sym typeface="Inter"/>
              </a:rPr>
              <a:t>This example shows someone searching for a way to arrange a furniture donation pickup. As they browse the internet later on… Feathr’s client, Goodwill, is able to serve them ads speaking DIRECTLY to their interest in donating.</a:t>
            </a:r>
            <a:endParaRPr sz="1400">
              <a:solidFill>
                <a:srgbClr val="2B2A32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E397"/>
              </a:buClr>
              <a:buSzPts val="4100"/>
              <a:buFont typeface="Arial"/>
              <a:buNone/>
            </a:pPr>
            <a:endParaRPr sz="1400">
              <a:solidFill>
                <a:srgbClr val="2B2A32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i="1">
                <a:solidFill>
                  <a:schemeClr val="dk1"/>
                </a:solidFill>
                <a:highlight>
                  <a:srgbClr val="FFFF00"/>
                </a:highlight>
                <a:latin typeface="Inter"/>
                <a:ea typeface="Inter"/>
                <a:cs typeface="Inter"/>
                <a:sym typeface="Inter"/>
              </a:rPr>
              <a:t>((Use tie backs here to show how search keyword helps with their goal))</a:t>
            </a:r>
            <a:br>
              <a:rPr lang="en" sz="1400">
                <a:solidFill>
                  <a:srgbClr val="2B2A32"/>
                </a:solidFill>
                <a:latin typeface="Inter"/>
                <a:ea typeface="Inter"/>
                <a:cs typeface="Inter"/>
                <a:sym typeface="Inter"/>
              </a:rPr>
            </a:br>
            <a:br>
              <a:rPr lang="en" sz="1400" b="1">
                <a:solidFill>
                  <a:srgbClr val="2B2A32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" sz="1400" b="1">
                <a:solidFill>
                  <a:srgbClr val="2B2A32"/>
                </a:solidFill>
                <a:latin typeface="Inter"/>
                <a:ea typeface="Inter"/>
                <a:cs typeface="Inter"/>
                <a:sym typeface="Inter"/>
              </a:rPr>
              <a:t>ASK: </a:t>
            </a:r>
            <a:r>
              <a:rPr lang="en" sz="1400">
                <a:solidFill>
                  <a:srgbClr val="2B2A32"/>
                </a:solidFill>
                <a:latin typeface="Inter"/>
                <a:ea typeface="Inter"/>
                <a:cs typeface="Inter"/>
                <a:sym typeface="Inter"/>
              </a:rPr>
              <a:t>Do you have any competitor or complimentary orgs whose supporters may be interested in your mission?</a:t>
            </a:r>
            <a:endParaRPr sz="14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20a14b1923c_0_7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3" name="Google Shape;643;g20a14b1923c_0_7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20a14b1923c_0_7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7" name="Google Shape;657;g20a14b1923c_0_7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1">
                <a:solidFill>
                  <a:srgbClr val="2B2A32"/>
                </a:solidFill>
                <a:latin typeface="Inter"/>
                <a:ea typeface="Inter"/>
                <a:cs typeface="Inter"/>
                <a:sym typeface="Inter"/>
              </a:rPr>
              <a:t>SAY: </a:t>
            </a:r>
            <a:r>
              <a:rPr lang="en" sz="1200">
                <a:solidFill>
                  <a:srgbClr val="2B2A32"/>
                </a:solidFill>
                <a:latin typeface="Inter"/>
                <a:ea typeface="Inter"/>
                <a:cs typeface="Inter"/>
                <a:sym typeface="Inter"/>
              </a:rPr>
              <a:t>Display ads and email automation are the best 1-2 punch in nonprofit digital marketing.</a:t>
            </a:r>
            <a:endParaRPr sz="1200">
              <a:solidFill>
                <a:srgbClr val="2B2A32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1">
              <a:solidFill>
                <a:srgbClr val="2B2A32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2B2A32"/>
                </a:solidFill>
                <a:latin typeface="Inter"/>
                <a:ea typeface="Inter"/>
                <a:cs typeface="Inter"/>
                <a:sym typeface="Inter"/>
              </a:rPr>
              <a:t>Feathr includes an email feature that TALKS to your ad strategy. We can automatically send emails to people who visit a certain part of your website or who click on your ads. This means sending the right message at the exact moment someone engages with you.</a:t>
            </a:r>
            <a:br>
              <a:rPr lang="en" sz="1200" b="1">
                <a:solidFill>
                  <a:srgbClr val="2B2A32"/>
                </a:solidFill>
                <a:latin typeface="Inter"/>
                <a:ea typeface="Inter"/>
                <a:cs typeface="Inter"/>
                <a:sym typeface="Inter"/>
              </a:rPr>
            </a:br>
            <a:endParaRPr sz="1200">
              <a:solidFill>
                <a:srgbClr val="2B2A32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2B2A32"/>
                </a:solidFill>
                <a:latin typeface="Inter"/>
                <a:ea typeface="Inter"/>
                <a:cs typeface="Inter"/>
                <a:sym typeface="Inter"/>
              </a:rPr>
              <a:t>Feathr’s email tool includes unlimited sends and contacts… plus the ability to track conversions, like actual ticket sales, not JUST email opens and click throughs.</a:t>
            </a:r>
            <a:br>
              <a:rPr lang="en" sz="1200">
                <a:solidFill>
                  <a:srgbClr val="2B2A32"/>
                </a:solidFill>
                <a:latin typeface="Inter"/>
                <a:ea typeface="Inter"/>
                <a:cs typeface="Inter"/>
                <a:sym typeface="Inter"/>
              </a:rPr>
            </a:br>
            <a:endParaRPr sz="1200">
              <a:solidFill>
                <a:srgbClr val="2B2A32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1">
                <a:solidFill>
                  <a:srgbClr val="2B2A32"/>
                </a:solidFill>
                <a:latin typeface="Inter"/>
                <a:ea typeface="Inter"/>
                <a:cs typeface="Inter"/>
                <a:sym typeface="Inter"/>
              </a:rPr>
              <a:t>ASK: </a:t>
            </a:r>
            <a:r>
              <a:rPr lang="en" sz="1200">
                <a:solidFill>
                  <a:srgbClr val="2B2A32"/>
                </a:solidFill>
                <a:latin typeface="Inter"/>
                <a:ea typeface="Inter"/>
                <a:cs typeface="Inter"/>
                <a:sym typeface="Inter"/>
              </a:rPr>
              <a:t>Who do use for email? Are you happy with them? What’s the ballpark cost per year? 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20a14b1923c_0_7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2" name="Google Shape;672;g20a14b1923c_0_7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latin typeface="Inter"/>
                <a:ea typeface="Inter"/>
                <a:cs typeface="Inter"/>
                <a:sym typeface="Inter"/>
              </a:rPr>
              <a:t>SAY</a:t>
            </a:r>
            <a:r>
              <a:rPr lang="en" sz="1400">
                <a:latin typeface="Inter"/>
                <a:ea typeface="Inter"/>
                <a:cs typeface="Inter"/>
                <a:sym typeface="Inter"/>
              </a:rPr>
              <a:t>: Here’s what that looks like for nonprofits.</a:t>
            </a:r>
            <a:endParaRPr sz="1400"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Inter"/>
                <a:ea typeface="Inter"/>
                <a:cs typeface="Inter"/>
                <a:sym typeface="Inter"/>
              </a:rPr>
              <a:t>IJM has thousands of people who visit their website every month…  but leave before taking any action or providing any contact information. </a:t>
            </a:r>
            <a:endParaRPr sz="1400"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Inter"/>
                <a:ea typeface="Inter"/>
                <a:cs typeface="Inter"/>
                <a:sym typeface="Inter"/>
              </a:rPr>
              <a:t>With Feathr, they’re able to track the behaviors of those anonymous web visitors… and then serve them reminder messages all over the internet in the days and weeks to come.</a:t>
            </a:r>
            <a:br>
              <a:rPr lang="en" sz="1400">
                <a:latin typeface="Inter"/>
                <a:ea typeface="Inter"/>
                <a:cs typeface="Inter"/>
                <a:sym typeface="Inter"/>
              </a:rPr>
            </a:br>
            <a:br>
              <a:rPr lang="en" sz="1400">
                <a:latin typeface="Inter"/>
                <a:ea typeface="Inter"/>
                <a:cs typeface="Inter"/>
                <a:sym typeface="Inter"/>
              </a:rPr>
            </a:br>
            <a:r>
              <a:rPr lang="en" sz="1400">
                <a:latin typeface="Inter"/>
                <a:ea typeface="Inter"/>
                <a:cs typeface="Inter"/>
                <a:sym typeface="Inter"/>
              </a:rPr>
              <a:t>We know it take 10-15 touches to get someone to take action. Retargeting is powerful and cost effective method for delivering those touches.</a:t>
            </a:r>
            <a:endParaRPr sz="1400"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1">
                <a:highlight>
                  <a:srgbClr val="FFFF00"/>
                </a:highlight>
                <a:latin typeface="Inter"/>
                <a:ea typeface="Inter"/>
                <a:cs typeface="Inter"/>
                <a:sym typeface="Inter"/>
              </a:rPr>
              <a:t>((Use tie backs here to show how retargeting helps with their goal))</a:t>
            </a:r>
            <a:br>
              <a:rPr lang="en" sz="1400" i="1">
                <a:latin typeface="Inter"/>
                <a:ea typeface="Inter"/>
                <a:cs typeface="Inter"/>
                <a:sym typeface="Inter"/>
              </a:rPr>
            </a:br>
            <a:br>
              <a:rPr lang="en" sz="1400" i="1">
                <a:latin typeface="Inter"/>
                <a:ea typeface="Inter"/>
                <a:cs typeface="Inter"/>
                <a:sym typeface="Inter"/>
              </a:rPr>
            </a:br>
            <a:r>
              <a:rPr lang="en" sz="1400" b="1">
                <a:latin typeface="Inter"/>
                <a:ea typeface="Inter"/>
                <a:cs typeface="Inter"/>
                <a:sym typeface="Inter"/>
              </a:rPr>
              <a:t>ASK:</a:t>
            </a:r>
            <a:r>
              <a:rPr lang="en" sz="1400">
                <a:latin typeface="Inter"/>
                <a:ea typeface="Inter"/>
                <a:cs typeface="Inter"/>
                <a:sym typeface="Inter"/>
              </a:rPr>
              <a:t> How do you all follow-up with your website visitors now? Any questions on how it works or how it would work for you?</a:t>
            </a:r>
            <a:endParaRPr sz="1400"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20a14b1923c_0_7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8817" y="685794"/>
            <a:ext cx="6281100" cy="342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9" name="Google Shape;689;g20a14b1923c_0_761:notes"/>
          <p:cNvSpPr txBox="1">
            <a:spLocks noGrp="1"/>
          </p:cNvSpPr>
          <p:nvPr>
            <p:ph type="body" idx="1"/>
          </p:nvPr>
        </p:nvSpPr>
        <p:spPr>
          <a:xfrm>
            <a:off x="685790" y="4343382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rgbClr val="3B3B3B"/>
                </a:solidFill>
                <a:latin typeface="Inter"/>
                <a:ea typeface="Inter"/>
                <a:cs typeface="Inter"/>
                <a:sym typeface="Inter"/>
              </a:rPr>
              <a:t>ASK: </a:t>
            </a:r>
            <a:r>
              <a:rPr lang="en" sz="1400">
                <a:solidFill>
                  <a:srgbClr val="3B3B3B"/>
                </a:solidFill>
                <a:latin typeface="Inter"/>
                <a:ea typeface="Inter"/>
                <a:cs typeface="Inter"/>
                <a:sym typeface="Inter"/>
              </a:rPr>
              <a:t>For your email outreach… what’s the average open rate for something like a Monthly Newsletter?</a:t>
            </a:r>
            <a:endParaRPr sz="1400">
              <a:solidFill>
                <a:srgbClr val="3B3B3B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rgbClr val="3B3B3B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rgbClr val="3B3B3B"/>
                </a:solidFill>
                <a:latin typeface="Inter"/>
                <a:ea typeface="Inter"/>
                <a:cs typeface="Inter"/>
                <a:sym typeface="Inter"/>
              </a:rPr>
              <a:t>SAY: </a:t>
            </a:r>
            <a:r>
              <a:rPr lang="en" sz="1400">
                <a:solidFill>
                  <a:srgbClr val="3B3B3B"/>
                </a:solidFill>
                <a:latin typeface="Inter"/>
                <a:ea typeface="Inter"/>
                <a:cs typeface="Inter"/>
                <a:sym typeface="Inter"/>
              </a:rPr>
              <a:t>The average open rate for nonprofits is around 20%. That means 80% of the audience isn’t getting the message. That doesn’t necessarily mean they don’t care about you… it likely means they just get too many emails.</a:t>
            </a:r>
            <a:br>
              <a:rPr lang="en" sz="1400" b="1">
                <a:solidFill>
                  <a:srgbClr val="3B3B3B"/>
                </a:solidFill>
                <a:latin typeface="Inter"/>
                <a:ea typeface="Inter"/>
                <a:cs typeface="Inter"/>
                <a:sym typeface="Inter"/>
              </a:rPr>
            </a:br>
            <a:endParaRPr sz="1400" b="1">
              <a:solidFill>
                <a:srgbClr val="3B3B3B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3B3B3B"/>
                </a:solidFill>
                <a:latin typeface="Inter"/>
                <a:ea typeface="Inter"/>
                <a:cs typeface="Inter"/>
                <a:sym typeface="Inter"/>
              </a:rPr>
              <a:t>Email mapping allows you to reach people from your email list OUTSIDE of their inbox… by serving them ads.</a:t>
            </a:r>
            <a:endParaRPr sz="1400">
              <a:solidFill>
                <a:srgbClr val="3B3B3B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3B3B3B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1">
                <a:solidFill>
                  <a:schemeClr val="dk1"/>
                </a:solidFill>
                <a:highlight>
                  <a:srgbClr val="FFFF00"/>
                </a:highlight>
                <a:latin typeface="Inter"/>
                <a:ea typeface="Inter"/>
                <a:cs typeface="Inter"/>
                <a:sym typeface="Inter"/>
              </a:rPr>
              <a:t>((Use tie backs here to show how email mapping helps with their goal))</a:t>
            </a:r>
            <a:endParaRPr sz="1400">
              <a:solidFill>
                <a:srgbClr val="3B3B3B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" sz="1400">
                <a:solidFill>
                  <a:srgbClr val="3B3B3B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" sz="1400" b="1">
                <a:solidFill>
                  <a:srgbClr val="3B3B3B"/>
                </a:solidFill>
                <a:latin typeface="Inter"/>
                <a:ea typeface="Inter"/>
                <a:cs typeface="Inter"/>
                <a:sym typeface="Inter"/>
              </a:rPr>
              <a:t>ASK:</a:t>
            </a:r>
            <a:r>
              <a:rPr lang="en" sz="1400">
                <a:solidFill>
                  <a:srgbClr val="3B3B3B"/>
                </a:solidFill>
                <a:latin typeface="Inter"/>
                <a:ea typeface="Inter"/>
                <a:cs typeface="Inter"/>
                <a:sym typeface="Inter"/>
              </a:rPr>
              <a:t> How many email addresses are stored in your database? </a:t>
            </a:r>
            <a:endParaRPr sz="1400">
              <a:solidFill>
                <a:srgbClr val="3B3B3B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3B3B3B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1">
                <a:solidFill>
                  <a:srgbClr val="3B3B3B"/>
                </a:solidFill>
                <a:latin typeface="Inter"/>
                <a:ea typeface="Inter"/>
                <a:cs typeface="Inter"/>
                <a:sym typeface="Inter"/>
              </a:rPr>
              <a:t>((2,500 emails is the threshold for successful email mapping.))</a:t>
            </a:r>
            <a:endParaRPr sz="1400" i="1">
              <a:solidFill>
                <a:srgbClr val="3B3B3B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1">
                <a:solidFill>
                  <a:srgbClr val="3B3B3B"/>
                </a:solidFill>
                <a:latin typeface="Inter"/>
                <a:ea typeface="Inter"/>
                <a:cs typeface="Inter"/>
                <a:sym typeface="Inter"/>
              </a:rPr>
              <a:t>If they have LESS than 2,500…  500 for  facebook email mapping</a:t>
            </a:r>
            <a:endParaRPr sz="1400" b="1" i="1">
              <a:solidFill>
                <a:srgbClr val="3B3B3B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rgbClr val="3B3B3B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rgbClr val="3B3B3B"/>
                </a:solidFill>
                <a:latin typeface="Inter"/>
                <a:ea typeface="Inter"/>
                <a:cs typeface="Inter"/>
                <a:sym typeface="Inter"/>
              </a:rPr>
              <a:t>SAY: </a:t>
            </a:r>
            <a:r>
              <a:rPr lang="en" sz="1400">
                <a:solidFill>
                  <a:srgbClr val="3B3B3B"/>
                </a:solidFill>
                <a:latin typeface="Inter"/>
                <a:ea typeface="Inter"/>
                <a:cs typeface="Inter"/>
                <a:sym typeface="Inter"/>
              </a:rPr>
              <a:t>We’ll need a slightly larger email list to make this work for you. We can help with that by serving ads which send people directly to your email newsletter sign-up page.</a:t>
            </a:r>
            <a:endParaRPr sz="1400">
              <a:solidFill>
                <a:srgbClr val="3B3B3B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0a14b1923c_0_306:notes"/>
          <p:cNvSpPr txBox="1">
            <a:spLocks noGrp="1"/>
          </p:cNvSpPr>
          <p:nvPr>
            <p:ph type="body" idx="1"/>
          </p:nvPr>
        </p:nvSpPr>
        <p:spPr>
          <a:xfrm>
            <a:off x="685790" y="4343382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g20a14b1923c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8817" y="685794"/>
            <a:ext cx="6281100" cy="342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20a14b1923c_0_777:notes"/>
          <p:cNvSpPr txBox="1">
            <a:spLocks noGrp="1"/>
          </p:cNvSpPr>
          <p:nvPr>
            <p:ph type="body" idx="1"/>
          </p:nvPr>
        </p:nvSpPr>
        <p:spPr>
          <a:xfrm>
            <a:off x="685790" y="4343382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400" b="1">
                <a:latin typeface="Inter"/>
                <a:ea typeface="Inter"/>
                <a:cs typeface="Inter"/>
                <a:sym typeface="Inter"/>
              </a:rPr>
              <a:t>SAY: </a:t>
            </a:r>
            <a:r>
              <a:rPr lang="en" sz="1400">
                <a:latin typeface="Inter"/>
                <a:ea typeface="Inter"/>
                <a:cs typeface="Inter"/>
                <a:sym typeface="Inter"/>
              </a:rPr>
              <a:t>The number one suggestion Feathr has for nonprofits to maximize their digital marketing success is Form Abandonment campaigns.</a:t>
            </a:r>
            <a:br>
              <a:rPr lang="en" sz="1400">
                <a:latin typeface="Inter"/>
                <a:ea typeface="Inter"/>
                <a:cs typeface="Inter"/>
                <a:sym typeface="Inter"/>
              </a:rPr>
            </a:br>
            <a:br>
              <a:rPr lang="en" sz="1400">
                <a:latin typeface="Inter"/>
                <a:ea typeface="Inter"/>
                <a:cs typeface="Inter"/>
                <a:sym typeface="Inter"/>
              </a:rPr>
            </a:br>
            <a:r>
              <a:rPr lang="en" sz="1400">
                <a:latin typeface="Inter"/>
                <a:ea typeface="Inter"/>
                <a:cs typeface="Inter"/>
                <a:sym typeface="Inter"/>
              </a:rPr>
              <a:t>In this example, the Sea Turtle conservancy served a reminder to everyone who started filling out a donation form, but didn’t finish it. The turtle is reminding them to finish their donation!</a:t>
            </a:r>
            <a:endParaRPr sz="1400"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400"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i="1">
                <a:solidFill>
                  <a:schemeClr val="dk1"/>
                </a:solidFill>
                <a:highlight>
                  <a:srgbClr val="FFFF00"/>
                </a:highlight>
                <a:latin typeface="Inter"/>
                <a:ea typeface="Inter"/>
                <a:cs typeface="Inter"/>
                <a:sym typeface="Inter"/>
              </a:rPr>
              <a:t>((Use tie backs here to show how form abandonment helps with their goal))</a:t>
            </a:r>
            <a:endParaRPr sz="1400">
              <a:highlight>
                <a:srgbClr val="FFFF00"/>
              </a:highlight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400"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4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ASK:</a:t>
            </a:r>
            <a:r>
              <a:rPr lang="en" sz="14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 Are you using any methods to track the form abandoners on your site currently? If so - how are you reaching back out to them to nudge them to finish?</a:t>
            </a:r>
            <a:br>
              <a:rPr lang="en"/>
            </a:br>
            <a:endParaRPr/>
          </a:p>
        </p:txBody>
      </p:sp>
      <p:sp>
        <p:nvSpPr>
          <p:cNvPr id="706" name="Google Shape;706;g20a14b1923c_0_7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662545" y="685427"/>
            <a:ext cx="3534000" cy="342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1b86d2bf334_0_602:notes"/>
          <p:cNvSpPr txBox="1">
            <a:spLocks noGrp="1"/>
          </p:cNvSpPr>
          <p:nvPr>
            <p:ph type="body" idx="1"/>
          </p:nvPr>
        </p:nvSpPr>
        <p:spPr>
          <a:xfrm>
            <a:off x="685790" y="4343382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g1b86d2bf334_0_6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8817" y="685794"/>
            <a:ext cx="6281100" cy="342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g1b86d2bf334_0_6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35" name="Google Shape;735;g1b86d2bf334_0_66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200"/>
              <a:buFont typeface="Calibri"/>
              <a:buNone/>
            </a:pPr>
            <a:endParaRPr b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g221c759e855_0_276:notes"/>
          <p:cNvSpPr txBox="1">
            <a:spLocks noGrp="1"/>
          </p:cNvSpPr>
          <p:nvPr>
            <p:ph type="body" idx="1"/>
          </p:nvPr>
        </p:nvSpPr>
        <p:spPr>
          <a:xfrm>
            <a:off x="685790" y="4343382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" name="Google Shape;745;g221c759e855_0_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8817" y="685794"/>
            <a:ext cx="6281100" cy="342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g20a14b1923c_0_9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3" name="Google Shape;753;g20a14b1923c_0_9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g221c759e855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6" name="Google Shape;816;g221c759e855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Talk about engagement lifecycles in the context of this framework</a:t>
            </a:r>
            <a:endParaRPr/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"/>
              <a:buChar char="-"/>
            </a:pPr>
            <a:r>
              <a:rPr lang="en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Acquisition</a:t>
            </a:r>
            <a:endParaRPr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"/>
              <a:buChar char="-"/>
            </a:pPr>
            <a:r>
              <a:rPr lang="en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Engagement</a:t>
            </a:r>
            <a:endParaRPr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"/>
              <a:buChar char="-"/>
            </a:pPr>
            <a:r>
              <a:rPr lang="en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Cultivation</a:t>
            </a:r>
            <a:endParaRPr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18cc8cc857d_0_176:notes"/>
          <p:cNvSpPr txBox="1">
            <a:spLocks noGrp="1"/>
          </p:cNvSpPr>
          <p:nvPr>
            <p:ph type="body" idx="1"/>
          </p:nvPr>
        </p:nvSpPr>
        <p:spPr>
          <a:xfrm>
            <a:off x="685790" y="4343382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8" name="Google Shape;848;g18cc8cc857d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8817" y="685794"/>
            <a:ext cx="6281100" cy="342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g1b86d2bf334_0_940:notes"/>
          <p:cNvSpPr txBox="1">
            <a:spLocks noGrp="1"/>
          </p:cNvSpPr>
          <p:nvPr>
            <p:ph type="body" idx="1"/>
          </p:nvPr>
        </p:nvSpPr>
        <p:spPr>
          <a:xfrm>
            <a:off x="685790" y="4343382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g1b86d2bf334_0_9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8817" y="685794"/>
            <a:ext cx="6281100" cy="342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g16e05e09f95_0_3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4" name="Google Shape;864;g16e05e09f95_0_3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1b86d2bf334_0_7:notes"/>
          <p:cNvSpPr txBox="1">
            <a:spLocks noGrp="1"/>
          </p:cNvSpPr>
          <p:nvPr>
            <p:ph type="body" idx="1"/>
          </p:nvPr>
        </p:nvSpPr>
        <p:spPr>
          <a:xfrm>
            <a:off x="685790" y="4343382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7" name="Google Shape;877;g1b86d2bf334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8817" y="685794"/>
            <a:ext cx="6281100" cy="342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0a14b1923c_0_509:notes"/>
          <p:cNvSpPr txBox="1">
            <a:spLocks noGrp="1"/>
          </p:cNvSpPr>
          <p:nvPr>
            <p:ph type="body" idx="1"/>
          </p:nvPr>
        </p:nvSpPr>
        <p:spPr>
          <a:xfrm>
            <a:off x="685790" y="4343382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g20a14b1923c_0_5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8817" y="685794"/>
            <a:ext cx="6281100" cy="342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g221c759e855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5" name="Google Shape;885;g221c759e855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Talk about engagement lifecycles in the context of this framework</a:t>
            </a:r>
            <a:endParaRPr/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"/>
              <a:buChar char="-"/>
            </a:pPr>
            <a:r>
              <a:rPr lang="en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Acquisition</a:t>
            </a:r>
            <a:endParaRPr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"/>
              <a:buChar char="-"/>
            </a:pPr>
            <a:r>
              <a:rPr lang="en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Engagement</a:t>
            </a:r>
            <a:endParaRPr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"/>
              <a:buChar char="-"/>
            </a:pPr>
            <a:r>
              <a:rPr lang="en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Cultivation</a:t>
            </a:r>
            <a:endParaRPr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g1b86d2bf334_0_225:notes"/>
          <p:cNvSpPr txBox="1">
            <a:spLocks noGrp="1"/>
          </p:cNvSpPr>
          <p:nvPr>
            <p:ph type="body" idx="1"/>
          </p:nvPr>
        </p:nvSpPr>
        <p:spPr>
          <a:xfrm>
            <a:off x="685790" y="4343382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7" name="Google Shape;917;g1b86d2bf334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8817" y="685794"/>
            <a:ext cx="6281100" cy="342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g18cc8cc857d_0_631:notes"/>
          <p:cNvSpPr txBox="1">
            <a:spLocks noGrp="1"/>
          </p:cNvSpPr>
          <p:nvPr>
            <p:ph type="body" idx="1"/>
          </p:nvPr>
        </p:nvSpPr>
        <p:spPr>
          <a:xfrm>
            <a:off x="685790" y="4343382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6" name="Google Shape;926;g18cc8cc857d_0_6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8817" y="685794"/>
            <a:ext cx="6281100" cy="342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g18cc8cc857d_0_6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6" name="Google Shape;956;g18cc8cc857d_0_6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g221c759e855_0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0" name="Google Shape;970;g221c759e855_0_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Talk about engagement lifecycles in the context of this framework</a:t>
            </a:r>
            <a:endParaRPr/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"/>
              <a:buChar char="-"/>
            </a:pPr>
            <a:r>
              <a:rPr lang="en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Acquisition</a:t>
            </a:r>
            <a:endParaRPr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"/>
              <a:buChar char="-"/>
            </a:pPr>
            <a:r>
              <a:rPr lang="en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Engagement</a:t>
            </a:r>
            <a:endParaRPr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"/>
              <a:buChar char="-"/>
            </a:pPr>
            <a:r>
              <a:rPr lang="en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Cultivation</a:t>
            </a:r>
            <a:endParaRPr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g1b86d2bf334_0_167:notes"/>
          <p:cNvSpPr txBox="1">
            <a:spLocks noGrp="1"/>
          </p:cNvSpPr>
          <p:nvPr>
            <p:ph type="body" idx="1"/>
          </p:nvPr>
        </p:nvSpPr>
        <p:spPr>
          <a:xfrm>
            <a:off x="685790" y="4343382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g1b86d2bf334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8817" y="685794"/>
            <a:ext cx="6281100" cy="342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g1b86d2bf334_0_567:notes"/>
          <p:cNvSpPr txBox="1">
            <a:spLocks noGrp="1"/>
          </p:cNvSpPr>
          <p:nvPr>
            <p:ph type="body" idx="1"/>
          </p:nvPr>
        </p:nvSpPr>
        <p:spPr>
          <a:xfrm>
            <a:off x="685790" y="4343382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g1b86d2bf334_0_5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8817" y="685794"/>
            <a:ext cx="6281100" cy="342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g1b86d2bf334_0_5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8817" y="685794"/>
            <a:ext cx="6281100" cy="342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9" name="Google Shape;1019;g1b86d2bf334_0_584:notes"/>
          <p:cNvSpPr txBox="1">
            <a:spLocks noGrp="1"/>
          </p:cNvSpPr>
          <p:nvPr>
            <p:ph type="body" idx="1"/>
          </p:nvPr>
        </p:nvSpPr>
        <p:spPr>
          <a:xfrm>
            <a:off x="685790" y="4343382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g1b86d2bf334_0_592:notes"/>
          <p:cNvSpPr txBox="1">
            <a:spLocks noGrp="1"/>
          </p:cNvSpPr>
          <p:nvPr>
            <p:ph type="body" idx="1"/>
          </p:nvPr>
        </p:nvSpPr>
        <p:spPr>
          <a:xfrm>
            <a:off x="685790" y="4343382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2700" lvl="0" indent="0" algn="l" rtl="0">
              <a:lnSpc>
                <a:spcPct val="1406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300">
                <a:solidFill>
                  <a:srgbClr val="3B3B3B"/>
                </a:solidFill>
                <a:latin typeface="Inter"/>
                <a:ea typeface="Inter"/>
                <a:cs typeface="Inter"/>
                <a:sym typeface="Inter"/>
              </a:rPr>
              <a:t>Serve super-targeted ads to different segments based on page views, browsing behavior, email lists, etc. whenever and wherever they are online. . </a:t>
            </a:r>
            <a:endParaRPr sz="1300">
              <a:solidFill>
                <a:srgbClr val="3B3B3B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8" name="Google Shape;1028;g1b86d2bf334_0_5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8817" y="685794"/>
            <a:ext cx="6281100" cy="342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g1b86d2bf334_0_6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8817" y="685794"/>
            <a:ext cx="6281100" cy="342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9" name="Google Shape;1039;g1b86d2bf334_0_612:notes"/>
          <p:cNvSpPr txBox="1">
            <a:spLocks noGrp="1"/>
          </p:cNvSpPr>
          <p:nvPr>
            <p:ph type="body" idx="1"/>
          </p:nvPr>
        </p:nvSpPr>
        <p:spPr>
          <a:xfrm>
            <a:off x="685790" y="4343382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0a14b1923c_0_6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20a14b1923c_0_6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 know this a very busy word wall - but at first glance, who would say Lack of Bandwidth is something they are struggling with right now, what about limited budget, not having clear reporting?</a:t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g1b86d2bf334_0_622:notes"/>
          <p:cNvSpPr txBox="1">
            <a:spLocks noGrp="1"/>
          </p:cNvSpPr>
          <p:nvPr>
            <p:ph type="body" idx="1"/>
          </p:nvPr>
        </p:nvSpPr>
        <p:spPr>
          <a:xfrm>
            <a:off x="685790" y="4343382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0" name="Google Shape;1050;g1b86d2bf334_0_6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8817" y="685794"/>
            <a:ext cx="6281100" cy="342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g1b86d2bf334_0_7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8817" y="685794"/>
            <a:ext cx="6281100" cy="342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9" name="Google Shape;1059;g1b86d2bf334_0_720:notes"/>
          <p:cNvSpPr txBox="1">
            <a:spLocks noGrp="1"/>
          </p:cNvSpPr>
          <p:nvPr>
            <p:ph type="body" idx="1"/>
          </p:nvPr>
        </p:nvSpPr>
        <p:spPr>
          <a:xfrm>
            <a:off x="685790" y="4343382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Reach the ~80% of people who don’t open emails</a:t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Google Shape;1069;g1b86d2bf334_0_640:notes"/>
          <p:cNvSpPr txBox="1">
            <a:spLocks noGrp="1"/>
          </p:cNvSpPr>
          <p:nvPr>
            <p:ph type="body" idx="1"/>
          </p:nvPr>
        </p:nvSpPr>
        <p:spPr>
          <a:xfrm>
            <a:off x="685790" y="4343382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0" name="Google Shape;1070;g1b86d2bf334_0_6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8817" y="685794"/>
            <a:ext cx="6281100" cy="342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g1b86d2bf334_0_6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9" name="Google Shape;1079;g1b86d2bf334_0_6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g1b86d2bf334_0_652:notes"/>
          <p:cNvSpPr txBox="1">
            <a:spLocks noGrp="1"/>
          </p:cNvSpPr>
          <p:nvPr>
            <p:ph type="body" idx="1"/>
          </p:nvPr>
        </p:nvSpPr>
        <p:spPr>
          <a:xfrm>
            <a:off x="685790" y="4343382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virtual event</a:t>
            </a:r>
            <a:endParaRPr/>
          </a:p>
        </p:txBody>
      </p:sp>
      <p:sp>
        <p:nvSpPr>
          <p:cNvPr id="1084" name="Google Shape;1084;g1b86d2bf334_0_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8817" y="685794"/>
            <a:ext cx="6281100" cy="342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g1b86d2bf334_0_740:notes"/>
          <p:cNvSpPr txBox="1">
            <a:spLocks noGrp="1"/>
          </p:cNvSpPr>
          <p:nvPr>
            <p:ph type="body" idx="1"/>
          </p:nvPr>
        </p:nvSpPr>
        <p:spPr>
          <a:xfrm>
            <a:off x="685790" y="4343382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3" name="Google Shape;1093;g1b86d2bf334_0_7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8817" y="685794"/>
            <a:ext cx="6281100" cy="342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g221c759e855_0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1" name="Google Shape;1101;g221c759e855_0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Talk about engagement lifecycles in the context of this framework</a:t>
            </a:r>
            <a:endParaRPr/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"/>
              <a:buChar char="-"/>
            </a:pPr>
            <a:r>
              <a:rPr lang="en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Acquisition</a:t>
            </a:r>
            <a:endParaRPr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"/>
              <a:buChar char="-"/>
            </a:pPr>
            <a:r>
              <a:rPr lang="en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Engagement</a:t>
            </a:r>
            <a:endParaRPr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"/>
              <a:buChar char="-"/>
            </a:pPr>
            <a:r>
              <a:rPr lang="en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Cultivation</a:t>
            </a:r>
            <a:endParaRPr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g1b86d2bf334_0_71:notes"/>
          <p:cNvSpPr txBox="1">
            <a:spLocks noGrp="1"/>
          </p:cNvSpPr>
          <p:nvPr>
            <p:ph type="body" idx="1"/>
          </p:nvPr>
        </p:nvSpPr>
        <p:spPr>
          <a:xfrm>
            <a:off x="685790" y="4343382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3" name="Google Shape;1133;g1b86d2bf334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8817" y="685794"/>
            <a:ext cx="6281100" cy="342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g10375fb3a3c_0_351:notes"/>
          <p:cNvSpPr txBox="1">
            <a:spLocks noGrp="1"/>
          </p:cNvSpPr>
          <p:nvPr>
            <p:ph type="body" idx="1"/>
          </p:nvPr>
        </p:nvSpPr>
        <p:spPr>
          <a:xfrm>
            <a:off x="685790" y="4343382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8" name="Google Shape;1138;g10375fb3a3c_0_3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8817" y="685794"/>
            <a:ext cx="6281100" cy="342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Google Shape;1144;g18cc8cc857d_0_856:notes"/>
          <p:cNvSpPr txBox="1">
            <a:spLocks noGrp="1"/>
          </p:cNvSpPr>
          <p:nvPr>
            <p:ph type="body" idx="1"/>
          </p:nvPr>
        </p:nvSpPr>
        <p:spPr>
          <a:xfrm>
            <a:off x="685790" y="4343382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5" name="Google Shape;1145;g18cc8cc857d_0_8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8817" y="685794"/>
            <a:ext cx="6281100" cy="342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20a14b1923c_0_5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20a14b1923c_0_5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g20a14b1923c_0_598:notes"/>
          <p:cNvSpPr txBox="1">
            <a:spLocks noGrp="1"/>
          </p:cNvSpPr>
          <p:nvPr>
            <p:ph type="body" idx="1"/>
          </p:nvPr>
        </p:nvSpPr>
        <p:spPr>
          <a:xfrm>
            <a:off x="685790" y="4343382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Inter"/>
                <a:ea typeface="Inter"/>
                <a:cs typeface="Inter"/>
                <a:sym typeface="Inter"/>
              </a:rPr>
              <a:t>SAY:</a:t>
            </a:r>
            <a:r>
              <a:rPr lang="en" sz="1500">
                <a:latin typeface="Inter"/>
                <a:ea typeface="Inter"/>
                <a:cs typeface="Inter"/>
                <a:sym typeface="Inter"/>
              </a:rPr>
              <a:t> Feathr is the good marketing platform purpose-built to help you you know, grow, and engage your audiences across multiple channels with ease. </a:t>
            </a:r>
            <a:r>
              <a:rPr lang="en" sz="15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We’re here to be your partner as you do good marketing to do more Good. </a:t>
            </a:r>
            <a:endParaRPr sz="1500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153" name="Google Shape;1153;g20a14b1923c_0_5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8817" y="685794"/>
            <a:ext cx="6281100" cy="342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20a14b1923c_0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20a14b1923c_0_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20a14b1923c_0_368:notes"/>
          <p:cNvSpPr txBox="1">
            <a:spLocks noGrp="1"/>
          </p:cNvSpPr>
          <p:nvPr>
            <p:ph type="body" idx="1"/>
          </p:nvPr>
        </p:nvSpPr>
        <p:spPr>
          <a:xfrm>
            <a:off x="685790" y="4343382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g20a14b1923c_0_3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8817" y="685794"/>
            <a:ext cx="6281100" cy="342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20a14b1923c_0_372:notes"/>
          <p:cNvSpPr txBox="1">
            <a:spLocks noGrp="1"/>
          </p:cNvSpPr>
          <p:nvPr>
            <p:ph type="body" idx="1"/>
          </p:nvPr>
        </p:nvSpPr>
        <p:spPr>
          <a:xfrm>
            <a:off x="685790" y="4343382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Inter"/>
                <a:ea typeface="Inter"/>
                <a:cs typeface="Inter"/>
                <a:sym typeface="Inter"/>
              </a:rPr>
              <a:t>SAY:</a:t>
            </a:r>
            <a:r>
              <a:rPr lang="en" sz="1500">
                <a:latin typeface="Inter"/>
                <a:ea typeface="Inter"/>
                <a:cs typeface="Inter"/>
                <a:sym typeface="Inter"/>
              </a:rPr>
              <a:t> Feathr is the good marketing platform purpose-built to help you you know, grow, and engage your audiences across multiple channels with ease. </a:t>
            </a:r>
            <a:r>
              <a:rPr lang="en" sz="15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We’re here to be your partner as you do good marketing to do more Good. </a:t>
            </a:r>
            <a:endParaRPr sz="1500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12" name="Google Shape;312;g20a14b1923c_0_3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8817" y="685794"/>
            <a:ext cx="6281100" cy="342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260F0-3B82-42BA-B589-CF135C0EDC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634" y="1156855"/>
            <a:ext cx="4324348" cy="1870363"/>
          </a:xfrm>
          <a:prstGeom prst="rect">
            <a:avLst/>
          </a:prstGeom>
        </p:spPr>
        <p:txBody>
          <a:bodyPr anchor="b"/>
          <a:lstStyle>
            <a:lvl1pPr algn="l">
              <a:defRPr sz="4400" b="1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CF0DF4D-9F40-4EAF-BF6B-8B6EE903E7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4635" y="3130983"/>
            <a:ext cx="3479220" cy="6794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1210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7"/>
          <p:cNvSpPr txBox="1"/>
          <p:nvPr/>
        </p:nvSpPr>
        <p:spPr>
          <a:xfrm rot="10800000" flipH="1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37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37"/>
          <p:cNvSpPr txBox="1">
            <a:spLocks noGrp="1"/>
          </p:cNvSpPr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1" name="Google Shape;151;p37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37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3613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8"/>
          <p:cNvSpPr txBox="1">
            <a:spLocks noGrp="1"/>
          </p:cNvSpPr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55" name="Google Shape;155;p38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13757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9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39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3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0" name="Google Shape;160;p39"/>
          <p:cNvSpPr txBox="1">
            <a:spLocks noGrp="1"/>
          </p:cNvSpPr>
          <p:nvPr>
            <p:ph type="subTitle" idx="1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1" name="Google Shape;161;p3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2" name="Google Shape;162;p39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89374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40"/>
          <p:cNvSpPr txBox="1"/>
          <p:nvPr/>
        </p:nvSpPr>
        <p:spPr>
          <a:xfrm rot="10800000" flipH="1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40"/>
          <p:cNvSpPr/>
          <p:nvPr/>
        </p:nvSpPr>
        <p:spPr>
          <a:xfrm rot="10800000" flipH="1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40"/>
          <p:cNvSpPr txBox="1">
            <a:spLocks noGrp="1"/>
          </p:cNvSpPr>
          <p:nvPr>
            <p:ph type="body" idx="1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167" name="Google Shape;167;p4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33073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41"/>
          <p:cNvSpPr txBox="1">
            <a:spLocks noGrp="1"/>
          </p:cNvSpPr>
          <p:nvPr>
            <p:ph type="title" hasCustomPrompt="1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0" name="Google Shape;170;p41"/>
          <p:cNvSpPr txBox="1">
            <a:spLocks noGrp="1"/>
          </p:cNvSpPr>
          <p:nvPr>
            <p:ph type="body" idx="1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1" name="Google Shape;171;p4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79718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4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54758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44"/>
          <p:cNvSpPr txBox="1">
            <a:spLocks noGrp="1"/>
          </p:cNvSpPr>
          <p:nvPr>
            <p:ph type="title"/>
          </p:nvPr>
        </p:nvSpPr>
        <p:spPr>
          <a:xfrm>
            <a:off x="196420" y="123919"/>
            <a:ext cx="586500" cy="4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3200" b="0" i="0">
                <a:solidFill>
                  <a:srgbClr val="5B5B5B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44"/>
          <p:cNvSpPr txBox="1">
            <a:spLocks noGrp="1"/>
          </p:cNvSpPr>
          <p:nvPr>
            <p:ph type="body" idx="1"/>
          </p:nvPr>
        </p:nvSpPr>
        <p:spPr>
          <a:xfrm>
            <a:off x="623455" y="901373"/>
            <a:ext cx="7897200" cy="16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b="0" i="0">
                <a:solidFill>
                  <a:schemeClr val="dk1"/>
                </a:solidFill>
              </a:defRPr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marL="1371600" lvl="2" indent="-22860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marL="1828800" lvl="3" indent="-22860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marL="2743200" lvl="5" indent="-22860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marL="3200400" lvl="6" indent="-22860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marL="3657600" lvl="7" indent="-22860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marL="4114800" lvl="8" indent="-22860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44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44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44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07817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5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45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45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51521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6"/>
          <p:cNvSpPr txBox="1">
            <a:spLocks noGrp="1"/>
          </p:cNvSpPr>
          <p:nvPr>
            <p:ph type="title"/>
          </p:nvPr>
        </p:nvSpPr>
        <p:spPr>
          <a:xfrm>
            <a:off x="196420" y="123919"/>
            <a:ext cx="586500" cy="4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3200" b="0" i="0">
                <a:solidFill>
                  <a:srgbClr val="5B5B5B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46"/>
          <p:cNvSpPr txBox="1">
            <a:spLocks noGrp="1"/>
          </p:cNvSpPr>
          <p:nvPr>
            <p:ph type="body" idx="1"/>
          </p:nvPr>
        </p:nvSpPr>
        <p:spPr>
          <a:xfrm>
            <a:off x="457200" y="1183005"/>
            <a:ext cx="3977700" cy="33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marL="1371600" lvl="2" indent="-22860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marL="1828800" lvl="3" indent="-22860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marL="2743200" lvl="5" indent="-22860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marL="3200400" lvl="6" indent="-22860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marL="3657600" lvl="7" indent="-22860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marL="4114800" lvl="8" indent="-22860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46"/>
          <p:cNvSpPr txBox="1">
            <a:spLocks noGrp="1"/>
          </p:cNvSpPr>
          <p:nvPr>
            <p:ph type="body" idx="2"/>
          </p:nvPr>
        </p:nvSpPr>
        <p:spPr>
          <a:xfrm>
            <a:off x="4709160" y="1183005"/>
            <a:ext cx="3977700" cy="33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marL="1371600" lvl="2" indent="-22860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marL="1828800" lvl="3" indent="-22860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marL="2743200" lvl="5" indent="-22860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marL="3200400" lvl="6" indent="-22860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marL="3657600" lvl="7" indent="-22860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marL="4114800" lvl="8" indent="-22860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46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46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46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17901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 txBox="1">
            <a:spLocks noGrp="1"/>
          </p:cNvSpPr>
          <p:nvPr>
            <p:ph type="title"/>
          </p:nvPr>
        </p:nvSpPr>
        <p:spPr>
          <a:xfrm>
            <a:off x="196420" y="123919"/>
            <a:ext cx="586500" cy="4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3200" b="0" i="0">
                <a:solidFill>
                  <a:srgbClr val="5B5B5B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47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47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47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1325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o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02728-7624-466E-ACED-98E59EEFFC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080654"/>
            <a:ext cx="7886700" cy="54065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0B5AA76-7C9A-462D-8CA3-178CA16824F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8650" y="1779588"/>
            <a:ext cx="7886700" cy="24733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64577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8"/>
          <p:cNvSpPr txBox="1">
            <a:spLocks noGrp="1"/>
          </p:cNvSpPr>
          <p:nvPr>
            <p:ph type="ctrTitle"/>
          </p:nvPr>
        </p:nvSpPr>
        <p:spPr>
          <a:xfrm>
            <a:off x="685800" y="1594485"/>
            <a:ext cx="7772400" cy="1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48"/>
          <p:cNvSpPr txBox="1">
            <a:spLocks noGrp="1"/>
          </p:cNvSpPr>
          <p:nvPr>
            <p:ph type="subTitle" idx="1"/>
          </p:nvPr>
        </p:nvSpPr>
        <p:spPr>
          <a:xfrm>
            <a:off x="1371600" y="2880360"/>
            <a:ext cx="6400800" cy="12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48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48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48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09380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 Slide 1">
    <p:bg>
      <p:bgPr>
        <a:solidFill>
          <a:srgbClr val="1C345D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05305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7100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type="tx">
  <p:cSld name="1_Title and Content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1"/>
          <p:cNvSpPr txBox="1">
            <a:spLocks noGrp="1"/>
          </p:cNvSpPr>
          <p:nvPr>
            <p:ph type="title"/>
          </p:nvPr>
        </p:nvSpPr>
        <p:spPr>
          <a:xfrm>
            <a:off x="0" y="320750"/>
            <a:ext cx="9144000" cy="5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345D"/>
              </a:buClr>
              <a:buSzPts val="2400"/>
              <a:buNone/>
              <a:defRPr sz="2400">
                <a:solidFill>
                  <a:srgbClr val="1C345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5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latin typeface="Inter"/>
                <a:ea typeface="Inter"/>
                <a:cs typeface="Inter"/>
                <a:sym typeface="Inter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latin typeface="Inter"/>
                <a:ea typeface="Inter"/>
                <a:cs typeface="Inter"/>
                <a:sym typeface="Inter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latin typeface="Inter"/>
                <a:ea typeface="Inter"/>
                <a:cs typeface="Inter"/>
                <a:sym typeface="Inter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latin typeface="Inter"/>
                <a:ea typeface="Inter"/>
                <a:cs typeface="Inter"/>
                <a:sym typeface="Inter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latin typeface="Inter"/>
                <a:ea typeface="Inter"/>
                <a:cs typeface="Inter"/>
                <a:sym typeface="Inter"/>
              </a:defRPr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latin typeface="Inter"/>
                <a:ea typeface="Inter"/>
                <a:cs typeface="Inter"/>
                <a:sym typeface="Inter"/>
              </a:defRPr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latin typeface="Inter"/>
                <a:ea typeface="Inter"/>
                <a:cs typeface="Inter"/>
                <a:sym typeface="Inter"/>
              </a:defRPr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latin typeface="Inter"/>
                <a:ea typeface="Inter"/>
                <a:cs typeface="Inter"/>
                <a:sym typeface="Inter"/>
              </a:defRPr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213" name="Google Shape;213;p5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500"/>
          </a:p>
        </p:txBody>
      </p:sp>
    </p:spTree>
    <p:extLst>
      <p:ext uri="{BB962C8B-B14F-4D97-AF65-F5344CB8AC3E}">
        <p14:creationId xmlns:p14="http://schemas.microsoft.com/office/powerpoint/2010/main" val="3866225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 type="blank">
  <p:cSld name="Blank 1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55798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Font typeface="Inter ExtraBold"/>
              <a:buNone/>
              <a:defRPr sz="3200">
                <a:latin typeface="Inter ExtraBold"/>
                <a:ea typeface="Inter ExtraBold"/>
                <a:cs typeface="Inter ExtraBold"/>
                <a:sym typeface="Inter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18" name="Google Shape;218;p5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None/>
              <a:defRPr>
                <a:latin typeface="Inter"/>
                <a:ea typeface="Inter"/>
                <a:cs typeface="Inter"/>
                <a:sym typeface="Int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19" name="Google Shape;219;p5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64509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54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35655" y="109730"/>
            <a:ext cx="566073" cy="17705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2" name="Google Shape;222;p54"/>
          <p:cNvCxnSpPr/>
          <p:nvPr/>
        </p:nvCxnSpPr>
        <p:spPr>
          <a:xfrm rot="10800000">
            <a:off x="6092466" y="199360"/>
            <a:ext cx="2304600" cy="0"/>
          </a:xfrm>
          <a:prstGeom prst="straightConnector1">
            <a:avLst/>
          </a:prstGeom>
          <a:noFill/>
          <a:ln w="9525" cap="flat" cmpd="sng">
            <a:solidFill>
              <a:srgbClr val="BBD6EE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5436230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Font typeface="Inter ExtraBold"/>
              <a:buNone/>
              <a:defRPr sz="3200">
                <a:latin typeface="Inter ExtraBold"/>
                <a:ea typeface="Inter ExtraBold"/>
                <a:cs typeface="Inter ExtraBold"/>
                <a:sym typeface="Inter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Inter"/>
              <a:buNone/>
              <a:defRPr>
                <a:latin typeface="Inter"/>
                <a:ea typeface="Inter"/>
                <a:cs typeface="Inter"/>
                <a:sym typeface="Int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10705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56215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Inter ExtraBold"/>
              <a:buNone/>
              <a:defRPr sz="2200">
                <a:latin typeface="Inter ExtraBold"/>
                <a:ea typeface="Inter ExtraBold"/>
                <a:cs typeface="Inter ExtraBold"/>
                <a:sym typeface="Inter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Font typeface="Inter"/>
              <a:buChar char="●"/>
              <a:defRPr sz="1300">
                <a:latin typeface="Inter"/>
                <a:ea typeface="Inter"/>
                <a:cs typeface="Inter"/>
                <a:sym typeface="Inter"/>
              </a:defRPr>
            </a:lvl1pPr>
            <a:lvl2pPr marL="914400" lvl="1" indent="-311150" rtl="0">
              <a:spcBef>
                <a:spcPts val="0"/>
              </a:spcBef>
              <a:spcAft>
                <a:spcPts val="0"/>
              </a:spcAft>
              <a:buSzPts val="1300"/>
              <a:buFont typeface="Inter"/>
              <a:buChar char="○"/>
              <a:defRPr sz="1300">
                <a:latin typeface="Inter"/>
                <a:ea typeface="Inter"/>
                <a:cs typeface="Inter"/>
                <a:sym typeface="Inter"/>
              </a:defRPr>
            </a:lvl2pPr>
            <a:lvl3pPr marL="1371600" lvl="2" indent="-311150" rtl="0">
              <a:spcBef>
                <a:spcPts val="0"/>
              </a:spcBef>
              <a:spcAft>
                <a:spcPts val="0"/>
              </a:spcAft>
              <a:buSzPts val="1300"/>
              <a:buFont typeface="Inter"/>
              <a:buChar char="■"/>
              <a:defRPr sz="1300">
                <a:latin typeface="Inter"/>
                <a:ea typeface="Inter"/>
                <a:cs typeface="Inter"/>
                <a:sym typeface="Inter"/>
              </a:defRPr>
            </a:lvl3pPr>
            <a:lvl4pPr marL="1828800" lvl="3" indent="-311150" rtl="0">
              <a:spcBef>
                <a:spcPts val="0"/>
              </a:spcBef>
              <a:spcAft>
                <a:spcPts val="0"/>
              </a:spcAft>
              <a:buSzPts val="1300"/>
              <a:buFont typeface="Inter"/>
              <a:buChar char="●"/>
              <a:defRPr sz="1300">
                <a:latin typeface="Inter"/>
                <a:ea typeface="Inter"/>
                <a:cs typeface="Inter"/>
                <a:sym typeface="Inter"/>
              </a:defRPr>
            </a:lvl4pPr>
            <a:lvl5pPr marL="2286000" lvl="4" indent="-311150" rtl="0">
              <a:spcBef>
                <a:spcPts val="0"/>
              </a:spcBef>
              <a:spcAft>
                <a:spcPts val="0"/>
              </a:spcAft>
              <a:buSzPts val="1300"/>
              <a:buFont typeface="Inter"/>
              <a:buChar char="○"/>
              <a:defRPr sz="1300">
                <a:latin typeface="Inter"/>
                <a:ea typeface="Inter"/>
                <a:cs typeface="Inter"/>
                <a:sym typeface="Inter"/>
              </a:defRPr>
            </a:lvl5pPr>
            <a:lvl6pPr marL="2743200" lvl="5" indent="-311150" rtl="0">
              <a:spcBef>
                <a:spcPts val="0"/>
              </a:spcBef>
              <a:spcAft>
                <a:spcPts val="0"/>
              </a:spcAft>
              <a:buSzPts val="1300"/>
              <a:buFont typeface="Inter"/>
              <a:buChar char="■"/>
              <a:defRPr sz="1300">
                <a:latin typeface="Inter"/>
                <a:ea typeface="Inter"/>
                <a:cs typeface="Inter"/>
                <a:sym typeface="Inter"/>
              </a:defRPr>
            </a:lvl6pPr>
            <a:lvl7pPr marL="3200400" lvl="6" indent="-311150" rtl="0">
              <a:spcBef>
                <a:spcPts val="0"/>
              </a:spcBef>
              <a:spcAft>
                <a:spcPts val="0"/>
              </a:spcAft>
              <a:buSzPts val="1300"/>
              <a:buFont typeface="Inter"/>
              <a:buChar char="●"/>
              <a:defRPr sz="1300">
                <a:latin typeface="Inter"/>
                <a:ea typeface="Inter"/>
                <a:cs typeface="Inter"/>
                <a:sym typeface="Inter"/>
              </a:defRPr>
            </a:lvl7pPr>
            <a:lvl8pPr marL="3657600" lvl="7" indent="-311150" rtl="0">
              <a:spcBef>
                <a:spcPts val="0"/>
              </a:spcBef>
              <a:spcAft>
                <a:spcPts val="0"/>
              </a:spcAft>
              <a:buSzPts val="1300"/>
              <a:buFont typeface="Inter"/>
              <a:buChar char="○"/>
              <a:defRPr sz="1300">
                <a:latin typeface="Inter"/>
                <a:ea typeface="Inter"/>
                <a:cs typeface="Inter"/>
                <a:sym typeface="Inter"/>
              </a:defRPr>
            </a:lvl8pPr>
            <a:lvl9pPr marL="4114800" lvl="8" indent="-311150" rtl="0">
              <a:spcBef>
                <a:spcPts val="0"/>
              </a:spcBef>
              <a:spcAft>
                <a:spcPts val="0"/>
              </a:spcAft>
              <a:buSzPts val="1300"/>
              <a:buFont typeface="Inter"/>
              <a:buChar char="■"/>
              <a:defRPr sz="1300"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9270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Bo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299888B8-FB10-406E-B7E1-7CB8E7F880B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8650" y="1163782"/>
            <a:ext cx="7886700" cy="30891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16172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67075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Font typeface="Merriweather"/>
              <a:buNone/>
              <a:defRPr sz="3200"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32077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1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99968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2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87" name="Google Shape;87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48159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3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3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91" name="Google Shape;91;p23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2" name="Google Shape;92;p23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3" name="Google Shape;93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55505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4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96" name="Google Shape;96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5931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5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9" name="Google Shape;99;p25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0" name="Google Shape;100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05426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s" type="blank">
  <p:cSld name="Tables">
    <p:bg>
      <p:bgPr>
        <a:noFill/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74312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96644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8"/>
          <p:cNvSpPr txBox="1">
            <a:spLocks noGrp="1"/>
          </p:cNvSpPr>
          <p:nvPr>
            <p:ph type="title"/>
          </p:nvPr>
        </p:nvSpPr>
        <p:spPr>
          <a:xfrm>
            <a:off x="196420" y="123919"/>
            <a:ext cx="586500" cy="4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900"/>
              <a:buFont typeface="Arial"/>
              <a:buNone/>
              <a:defRPr sz="3200" b="0" i="0">
                <a:solidFill>
                  <a:srgbClr val="5B5B5B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8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8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8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 rtl="0">
              <a:spcBef>
                <a:spcPts val="0"/>
              </a:spcBef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spcBef>
                <a:spcPts val="0"/>
              </a:spcBef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spcBef>
                <a:spcPts val="0"/>
              </a:spcBef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spcBef>
                <a:spcPts val="0"/>
              </a:spcBef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spcBef>
                <a:spcPts val="0"/>
              </a:spcBef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spcBef>
                <a:spcPts val="0"/>
              </a:spcBef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spcBef>
                <a:spcPts val="0"/>
              </a:spcBef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spcBef>
                <a:spcPts val="0"/>
              </a:spcBef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spcBef>
                <a:spcPts val="0"/>
              </a:spcBef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3398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73843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90648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0"/>
          <p:cNvSpPr txBox="1">
            <a:spLocks noGrp="1"/>
          </p:cNvSpPr>
          <p:nvPr>
            <p:ph type="title"/>
          </p:nvPr>
        </p:nvSpPr>
        <p:spPr>
          <a:xfrm>
            <a:off x="196420" y="123919"/>
            <a:ext cx="586500" cy="4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 b="0" i="0">
                <a:solidFill>
                  <a:srgbClr val="5B5B5B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30"/>
          <p:cNvSpPr txBox="1">
            <a:spLocks noGrp="1"/>
          </p:cNvSpPr>
          <p:nvPr>
            <p:ph type="body" idx="1"/>
          </p:nvPr>
        </p:nvSpPr>
        <p:spPr>
          <a:xfrm>
            <a:off x="623455" y="901373"/>
            <a:ext cx="7897200" cy="16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b="0" i="0">
                <a:solidFill>
                  <a:schemeClr val="dk1"/>
                </a:solidFill>
              </a:defRPr>
            </a:lvl1pPr>
            <a:lvl2pPr marL="914400" lvl="1" indent="-228600" algn="l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30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30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30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8239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96834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57046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69068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10075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44081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32219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13554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6915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2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32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name="adj" fmla="val 16667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32"/>
          <p:cNvSpPr txBox="1">
            <a:spLocks noGrp="1"/>
          </p:cNvSpPr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24" name="Google Shape;124;p32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5" name="Google Shape;125;p3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67015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6979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59655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64627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196420" y="123919"/>
            <a:ext cx="586500" cy="4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 b="0" i="0">
                <a:solidFill>
                  <a:srgbClr val="5B5B5B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3455" y="901373"/>
            <a:ext cx="7897200" cy="16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b="0" i="0">
                <a:solidFill>
                  <a:schemeClr val="dk1"/>
                </a:solidFill>
              </a:defRPr>
            </a:lvl1pPr>
            <a:lvl2pPr marL="914400" lvl="1" indent="-228600" algn="l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7552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 1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3542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3"/>
          <p:cNvSpPr txBox="1">
            <a:spLocks noGrp="1"/>
          </p:cNvSpPr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28" name="Google Shape;128;p33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9898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4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34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34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34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4" name="Google Shape;134;p3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6274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5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35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35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35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40" name="Google Shape;140;p35"/>
          <p:cNvSpPr txBox="1">
            <a:spLocks noGrp="1"/>
          </p:cNvSpPr>
          <p:nvPr>
            <p:ph type="body" idx="2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41" name="Google Shape;141;p3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3788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6"/>
          <p:cNvSpPr/>
          <p:nvPr/>
        </p:nvSpPr>
        <p:spPr>
          <a:xfrm rot="10800000" flipH="1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36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36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46" name="Google Shape;146;p3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0458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9E45F9F-C308-4CCA-8E9C-E7AABC7EA50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158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Gotham Medium" panose="02000604030000020004" pitchFamily="2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rgbClr val="015A98"/>
          </a:solidFill>
          <a:latin typeface="Gotham Light" pitchFamily="2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rgbClr val="015A98"/>
          </a:solidFill>
          <a:latin typeface="Gotham Light" pitchFamily="2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rgbClr val="015A98"/>
          </a:solidFill>
          <a:latin typeface="Gotham Light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rgbClr val="015A98"/>
          </a:solidFill>
          <a:latin typeface="Gotham Light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rgbClr val="015A98"/>
          </a:solidFill>
          <a:latin typeface="Gotham Light" pitchFamily="2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A7E1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1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9" name="Google Shape;119;p31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6956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43"/>
          <p:cNvSpPr txBox="1">
            <a:spLocks noGrp="1"/>
          </p:cNvSpPr>
          <p:nvPr>
            <p:ph type="title"/>
          </p:nvPr>
        </p:nvSpPr>
        <p:spPr>
          <a:xfrm>
            <a:off x="196420" y="123919"/>
            <a:ext cx="586500" cy="4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3200" b="0" i="0" u="none" strike="noStrike" cap="none">
                <a:solidFill>
                  <a:srgbClr val="5B5B5B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9pPr>
          </a:lstStyle>
          <a:p>
            <a:endParaRPr/>
          </a:p>
        </p:txBody>
      </p:sp>
      <p:sp>
        <p:nvSpPr>
          <p:cNvPr id="176" name="Google Shape;176;p43"/>
          <p:cNvSpPr txBox="1">
            <a:spLocks noGrp="1"/>
          </p:cNvSpPr>
          <p:nvPr>
            <p:ph type="body" idx="1"/>
          </p:nvPr>
        </p:nvSpPr>
        <p:spPr>
          <a:xfrm>
            <a:off x="623455" y="901373"/>
            <a:ext cx="7897200" cy="16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7" name="Google Shape;177;p43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/>
            </a:lvl9pPr>
          </a:lstStyle>
          <a:p>
            <a:endParaRPr/>
          </a:p>
        </p:txBody>
      </p:sp>
      <p:sp>
        <p:nvSpPr>
          <p:cNvPr id="178" name="Google Shape;178;p43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/>
            </a:lvl9pPr>
          </a:lstStyle>
          <a:p>
            <a:endParaRPr/>
          </a:p>
        </p:txBody>
      </p:sp>
      <p:sp>
        <p:nvSpPr>
          <p:cNvPr id="179" name="Google Shape;179;p43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5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5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5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5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5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5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5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5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5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0344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B2A32"/>
              </a:buClr>
              <a:buSzPts val="2800"/>
              <a:buNone/>
              <a:defRPr sz="2800">
                <a:solidFill>
                  <a:srgbClr val="2B2A3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B2A32"/>
              </a:buClr>
              <a:buSzPts val="1800"/>
              <a:buChar char="●"/>
              <a:defRPr sz="1800">
                <a:solidFill>
                  <a:srgbClr val="2B2A3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B2A32"/>
              </a:buClr>
              <a:buSzPts val="1400"/>
              <a:buChar char="○"/>
              <a:defRPr>
                <a:solidFill>
                  <a:srgbClr val="2B2A3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B2A32"/>
              </a:buClr>
              <a:buSzPts val="1400"/>
              <a:buChar char="■"/>
              <a:defRPr>
                <a:solidFill>
                  <a:srgbClr val="2B2A3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B2A32"/>
              </a:buClr>
              <a:buSzPts val="1400"/>
              <a:buChar char="●"/>
              <a:defRPr>
                <a:solidFill>
                  <a:srgbClr val="2B2A3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B2A32"/>
              </a:buClr>
              <a:buSzPts val="1400"/>
              <a:buChar char="○"/>
              <a:defRPr>
                <a:solidFill>
                  <a:srgbClr val="2B2A3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B2A32"/>
              </a:buClr>
              <a:buSzPts val="1400"/>
              <a:buChar char="■"/>
              <a:defRPr>
                <a:solidFill>
                  <a:srgbClr val="2B2A3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B2A32"/>
              </a:buClr>
              <a:buSzPts val="1400"/>
              <a:buChar char="●"/>
              <a:defRPr>
                <a:solidFill>
                  <a:srgbClr val="2B2A3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B2A32"/>
              </a:buClr>
              <a:buSzPts val="1400"/>
              <a:buChar char="○"/>
              <a:defRPr>
                <a:solidFill>
                  <a:srgbClr val="2B2A3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B2A32"/>
              </a:buClr>
              <a:buSzPts val="1400"/>
              <a:buChar char="■"/>
              <a:defRPr>
                <a:solidFill>
                  <a:srgbClr val="2B2A32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38249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283442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26" Type="http://schemas.openxmlformats.org/officeDocument/2006/relationships/image" Target="../media/image41.png"/><Relationship Id="rId3" Type="http://schemas.openxmlformats.org/officeDocument/2006/relationships/image" Target="../media/image18.png"/><Relationship Id="rId21" Type="http://schemas.openxmlformats.org/officeDocument/2006/relationships/image" Target="../media/image36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5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1.jpe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png"/><Relationship Id="rId11" Type="http://schemas.openxmlformats.org/officeDocument/2006/relationships/image" Target="../media/image26.jpeg"/><Relationship Id="rId24" Type="http://schemas.openxmlformats.org/officeDocument/2006/relationships/image" Target="../media/image39.png"/><Relationship Id="rId5" Type="http://schemas.openxmlformats.org/officeDocument/2006/relationships/image" Target="../media/image20.jpeg"/><Relationship Id="rId15" Type="http://schemas.openxmlformats.org/officeDocument/2006/relationships/image" Target="../media/image30.png"/><Relationship Id="rId23" Type="http://schemas.openxmlformats.org/officeDocument/2006/relationships/image" Target="../media/image38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37.png"/><Relationship Id="rId27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8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3" Type="http://schemas.openxmlformats.org/officeDocument/2006/relationships/image" Target="../media/image52.png"/><Relationship Id="rId21" Type="http://schemas.openxmlformats.org/officeDocument/2006/relationships/image" Target="../media/image70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5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65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24" Type="http://schemas.openxmlformats.org/officeDocument/2006/relationships/image" Target="../media/image73.pn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23" Type="http://schemas.openxmlformats.org/officeDocument/2006/relationships/image" Target="../media/image72.jpeg"/><Relationship Id="rId10" Type="http://schemas.openxmlformats.org/officeDocument/2006/relationships/image" Target="../media/image59.png"/><Relationship Id="rId19" Type="http://schemas.openxmlformats.org/officeDocument/2006/relationships/image" Target="../media/image68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Relationship Id="rId22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8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2.png"/><Relationship Id="rId5" Type="http://schemas.openxmlformats.org/officeDocument/2006/relationships/image" Target="../media/image81.gif"/><Relationship Id="rId4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6.gif"/><Relationship Id="rId5" Type="http://schemas.openxmlformats.org/officeDocument/2006/relationships/image" Target="../media/image85.jpeg"/><Relationship Id="rId4" Type="http://schemas.openxmlformats.org/officeDocument/2006/relationships/image" Target="../media/image8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1.png"/><Relationship Id="rId5" Type="http://schemas.openxmlformats.org/officeDocument/2006/relationships/image" Target="../media/image90.gif"/><Relationship Id="rId4" Type="http://schemas.openxmlformats.org/officeDocument/2006/relationships/image" Target="../media/image8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6.png"/><Relationship Id="rId5" Type="http://schemas.openxmlformats.org/officeDocument/2006/relationships/image" Target="../media/image95.jpeg"/><Relationship Id="rId4" Type="http://schemas.openxmlformats.org/officeDocument/2006/relationships/image" Target="../media/image9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gif"/><Relationship Id="rId3" Type="http://schemas.openxmlformats.org/officeDocument/2006/relationships/image" Target="../media/image100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7.jpeg"/><Relationship Id="rId5" Type="http://schemas.openxmlformats.org/officeDocument/2006/relationships/image" Target="../media/image106.png"/><Relationship Id="rId4" Type="http://schemas.openxmlformats.org/officeDocument/2006/relationships/image" Target="../media/image9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g"/><Relationship Id="rId3" Type="http://schemas.openxmlformats.org/officeDocument/2006/relationships/image" Target="../media/image109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1.png"/><Relationship Id="rId5" Type="http://schemas.openxmlformats.org/officeDocument/2006/relationships/image" Target="../media/image101.png"/><Relationship Id="rId4" Type="http://schemas.openxmlformats.org/officeDocument/2006/relationships/image" Target="../media/image110.gif"/><Relationship Id="rId9" Type="http://schemas.openxmlformats.org/officeDocument/2006/relationships/image" Target="../media/image11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8.png"/><Relationship Id="rId5" Type="http://schemas.openxmlformats.org/officeDocument/2006/relationships/image" Target="../media/image117.gif"/><Relationship Id="rId4" Type="http://schemas.openxmlformats.org/officeDocument/2006/relationships/image" Target="../media/image116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21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3" Type="http://schemas.openxmlformats.org/officeDocument/2006/relationships/image" Target="../media/image52.png"/><Relationship Id="rId21" Type="http://schemas.openxmlformats.org/officeDocument/2006/relationships/image" Target="../media/image70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5" Type="http://schemas.openxmlformats.org/officeDocument/2006/relationships/image" Target="../media/image48.pn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65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24" Type="http://schemas.openxmlformats.org/officeDocument/2006/relationships/image" Target="../media/image73.pn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23" Type="http://schemas.openxmlformats.org/officeDocument/2006/relationships/image" Target="../media/image72.jpeg"/><Relationship Id="rId10" Type="http://schemas.openxmlformats.org/officeDocument/2006/relationships/image" Target="../media/image59.png"/><Relationship Id="rId19" Type="http://schemas.openxmlformats.org/officeDocument/2006/relationships/image" Target="../media/image68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Relationship Id="rId22" Type="http://schemas.openxmlformats.org/officeDocument/2006/relationships/image" Target="../media/image7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2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3.jpg"/><Relationship Id="rId5" Type="http://schemas.openxmlformats.org/officeDocument/2006/relationships/image" Target="../media/image126.png"/><Relationship Id="rId4" Type="http://schemas.openxmlformats.org/officeDocument/2006/relationships/image" Target="../media/image125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9.png"/><Relationship Id="rId5" Type="http://schemas.openxmlformats.org/officeDocument/2006/relationships/image" Target="../media/image128.jpeg"/><Relationship Id="rId4" Type="http://schemas.openxmlformats.org/officeDocument/2006/relationships/image" Target="../media/image1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7" Type="http://schemas.openxmlformats.org/officeDocument/2006/relationships/image" Target="../media/image13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3.jpeg"/><Relationship Id="rId5" Type="http://schemas.openxmlformats.org/officeDocument/2006/relationships/image" Target="../media/image132.gif"/><Relationship Id="rId4" Type="http://schemas.openxmlformats.org/officeDocument/2006/relationships/image" Target="../media/image131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41.png"/><Relationship Id="rId4" Type="http://schemas.openxmlformats.org/officeDocument/2006/relationships/image" Target="../media/image86.gi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9076B-3ADE-473F-9C14-CE8844864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634" y="1156855"/>
            <a:ext cx="7461220" cy="1870363"/>
          </a:xfrm>
        </p:spPr>
        <p:txBody>
          <a:bodyPr/>
          <a:lstStyle/>
          <a:p>
            <a:r>
              <a:rPr lang="en-US" dirty="0"/>
              <a:t>From Unreliable Magic to Good Marketing: A Community-First Framework for Growth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8FC6D4-DD31-4660-BB4D-3991DCD7DC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400" dirty="0"/>
              <a:t>Presented by: </a:t>
            </a:r>
            <a:br>
              <a:rPr lang="en-US" dirty="0"/>
            </a:br>
            <a:r>
              <a:rPr lang="en-US" dirty="0"/>
              <a:t>Noah Barnett</a:t>
            </a:r>
            <a:br>
              <a:rPr lang="en-US" dirty="0"/>
            </a:br>
            <a:r>
              <a:rPr lang="en-US" dirty="0"/>
              <a:t>VP of Marketing</a:t>
            </a:r>
          </a:p>
        </p:txBody>
      </p:sp>
      <p:pic>
        <p:nvPicPr>
          <p:cNvPr id="3" name="Google Shape;260;p60">
            <a:extLst>
              <a:ext uri="{FF2B5EF4-FFF2-40B4-BE49-F238E27FC236}">
                <a16:creationId xmlns:a16="http://schemas.microsoft.com/office/drawing/2014/main" id="{CFED449A-91A9-D37B-647E-9030A8892728}"/>
              </a:ext>
            </a:extLst>
          </p:cNvPr>
          <p:cNvPicPr preferRelativeResize="0"/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888" y="3186094"/>
            <a:ext cx="1736444" cy="72810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9B1FB3-F29C-830D-E006-4FE710F5AE24}"/>
              </a:ext>
            </a:extLst>
          </p:cNvPr>
          <p:cNvSpPr txBox="1"/>
          <p:nvPr/>
        </p:nvSpPr>
        <p:spPr>
          <a:xfrm>
            <a:off x="2286000" y="2386595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3639626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21345A"/>
        </a:solidFill>
        <a:effectLst/>
      </p:bgPr>
    </p:bg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63"/>
          <p:cNvSpPr txBox="1"/>
          <p:nvPr/>
        </p:nvSpPr>
        <p:spPr>
          <a:xfrm>
            <a:off x="231150" y="2562275"/>
            <a:ext cx="3602100" cy="17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Feathr helps your nonprofit </a:t>
            </a:r>
            <a:r>
              <a:rPr kumimoji="0" lang="en" sz="1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run </a:t>
            </a:r>
            <a:r>
              <a:rPr kumimoji="0" lang="en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and</a:t>
            </a:r>
            <a:r>
              <a:rPr kumimoji="0" lang="en" sz="1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 report </a:t>
            </a:r>
            <a:r>
              <a:rPr kumimoji="0" lang="en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on integrated marketing campaigns that grow your community and unlock more impact. 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Stop by </a:t>
            </a:r>
            <a:r>
              <a:rPr kumimoji="0" lang="en" sz="1500" b="1" i="0" u="sng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the Feathr booth</a:t>
            </a:r>
            <a:r>
              <a:rPr kumimoji="0" lang="en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 to see how!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15" name="Google Shape;315;p63"/>
          <p:cNvSpPr txBox="1"/>
          <p:nvPr/>
        </p:nvSpPr>
        <p:spPr>
          <a:xfrm>
            <a:off x="231150" y="837913"/>
            <a:ext cx="43266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ExtraBold"/>
                <a:ea typeface="Inter ExtraBold"/>
                <a:cs typeface="Inter ExtraBold"/>
                <a:sym typeface="Inter ExtraBold"/>
              </a:rPr>
              <a:t>A D S    </a:t>
            </a: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|  </a:t>
            </a: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ExtraBold"/>
                <a:ea typeface="Inter ExtraBold"/>
                <a:cs typeface="Inter ExtraBold"/>
                <a:sym typeface="Inter ExtraBold"/>
              </a:rPr>
              <a:t>  E M A I L    </a:t>
            </a: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|  </a:t>
            </a: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ExtraBold"/>
                <a:ea typeface="Inter ExtraBold"/>
                <a:cs typeface="Inter ExtraBold"/>
                <a:sym typeface="Inter ExtraBold"/>
              </a:rPr>
              <a:t>  A N A L Y T I C S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 ExtraBold"/>
              <a:ea typeface="Inter ExtraBold"/>
              <a:cs typeface="Inter ExtraBold"/>
              <a:sym typeface="Inter ExtraBold"/>
            </a:endParaRPr>
          </a:p>
        </p:txBody>
      </p:sp>
      <p:pic>
        <p:nvPicPr>
          <p:cNvPr id="316" name="Google Shape;316;p63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150" y="1318441"/>
            <a:ext cx="3602100" cy="1117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63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1375" y="623025"/>
            <a:ext cx="5692900" cy="389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64"/>
          <p:cNvSpPr txBox="1">
            <a:spLocks noGrp="1"/>
          </p:cNvSpPr>
          <p:nvPr>
            <p:ph type="title" idx="4294967295"/>
          </p:nvPr>
        </p:nvSpPr>
        <p:spPr>
          <a:xfrm>
            <a:off x="196492" y="123925"/>
            <a:ext cx="8490300" cy="411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Logos</a:t>
            </a:r>
            <a:endParaRPr/>
          </a:p>
        </p:txBody>
      </p:sp>
      <p:sp>
        <p:nvSpPr>
          <p:cNvPr id="323" name="Google Shape;323;p64"/>
          <p:cNvSpPr/>
          <p:nvPr/>
        </p:nvSpPr>
        <p:spPr>
          <a:xfrm>
            <a:off x="0" y="0"/>
            <a:ext cx="9144000" cy="717600"/>
          </a:xfrm>
          <a:prstGeom prst="rect">
            <a:avLst/>
          </a:prstGeom>
          <a:solidFill>
            <a:srgbClr val="318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4" name="Google Shape;324;p64"/>
          <p:cNvSpPr txBox="1">
            <a:spLocks noGrp="1"/>
          </p:cNvSpPr>
          <p:nvPr>
            <p:ph type="title" idx="4294967295"/>
          </p:nvPr>
        </p:nvSpPr>
        <p:spPr>
          <a:xfrm>
            <a:off x="0" y="34073"/>
            <a:ext cx="9144000" cy="71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2300">
                <a:solidFill>
                  <a:schemeClr val="lt1"/>
                </a:solidFill>
                <a:latin typeface="Merriweather Black"/>
                <a:ea typeface="Merriweather Black"/>
                <a:cs typeface="Merriweather Black"/>
                <a:sym typeface="Merriweather Black"/>
              </a:rPr>
              <a:t>Trusted by 1,500+ nonprofits and growing</a:t>
            </a:r>
            <a:endParaRPr sz="2300"/>
          </a:p>
        </p:txBody>
      </p:sp>
      <p:grpSp>
        <p:nvGrpSpPr>
          <p:cNvPr id="325" name="Google Shape;325;p64"/>
          <p:cNvGrpSpPr/>
          <p:nvPr/>
        </p:nvGrpSpPr>
        <p:grpSpPr>
          <a:xfrm>
            <a:off x="511118" y="977686"/>
            <a:ext cx="8040718" cy="3930100"/>
            <a:chOff x="492363" y="977686"/>
            <a:chExt cx="8040718" cy="3930100"/>
          </a:xfrm>
        </p:grpSpPr>
        <p:grpSp>
          <p:nvGrpSpPr>
            <p:cNvPr id="326" name="Google Shape;326;p64"/>
            <p:cNvGrpSpPr/>
            <p:nvPr/>
          </p:nvGrpSpPr>
          <p:grpSpPr>
            <a:xfrm>
              <a:off x="617649" y="4419096"/>
              <a:ext cx="7334365" cy="488691"/>
              <a:chOff x="617649" y="4266696"/>
              <a:chExt cx="7334365" cy="488691"/>
            </a:xfrm>
          </p:grpSpPr>
          <p:pic>
            <p:nvPicPr>
              <p:cNvPr id="327" name="Google Shape;327;p64"/>
              <p:cNvPicPr preferRelativeResize="0"/>
              <p:nvPr/>
            </p:nvPicPr>
            <p:blipFill>
              <a:blip r:embed="rId3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418860" y="4344460"/>
                <a:ext cx="1605453" cy="33314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28" name="Google Shape;328;p64"/>
              <p:cNvPicPr preferRelativeResize="0"/>
              <p:nvPr/>
            </p:nvPicPr>
            <p:blipFill>
              <a:blip r:embed="rId4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17649" y="4371360"/>
                <a:ext cx="859873" cy="27934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29" name="Google Shape;329;p64"/>
              <p:cNvPicPr preferRelativeResize="0"/>
              <p:nvPr/>
            </p:nvPicPr>
            <p:blipFill rotWithShape="1">
              <a:blip r:embed="rId5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828021" y="4266696"/>
                <a:ext cx="1123992" cy="42516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30" name="Google Shape;330;p64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4758325" y="4266699"/>
                <a:ext cx="1254323" cy="48868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31" name="Google Shape;331;p64"/>
            <p:cNvGrpSpPr/>
            <p:nvPr/>
          </p:nvGrpSpPr>
          <p:grpSpPr>
            <a:xfrm>
              <a:off x="492363" y="1714876"/>
              <a:ext cx="6138775" cy="738476"/>
              <a:chOff x="492363" y="1835763"/>
              <a:chExt cx="6138775" cy="738476"/>
            </a:xfrm>
          </p:grpSpPr>
          <p:pic>
            <p:nvPicPr>
              <p:cNvPr id="332" name="Google Shape;332;p64"/>
              <p:cNvPicPr preferRelativeResize="0"/>
              <p:nvPr/>
            </p:nvPicPr>
            <p:blipFill>
              <a:blip r:embed="rId7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70915" y="2058935"/>
                <a:ext cx="660222" cy="29213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33" name="Google Shape;333;p64"/>
              <p:cNvPicPr preferRelativeResize="0"/>
              <p:nvPr/>
            </p:nvPicPr>
            <p:blipFill>
              <a:blip r:embed="rId8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65749" y="1987835"/>
                <a:ext cx="926642" cy="43433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34" name="Google Shape;334;p64"/>
              <p:cNvPicPr preferRelativeResize="0"/>
              <p:nvPr/>
            </p:nvPicPr>
            <p:blipFill>
              <a:blip r:embed="rId9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281782" y="2051708"/>
                <a:ext cx="1605442" cy="30658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35" name="Google Shape;335;p64"/>
              <p:cNvPicPr preferRelativeResize="0"/>
              <p:nvPr/>
            </p:nvPicPr>
            <p:blipFill rotWithShape="1">
              <a:blip r:embed="rId10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92363" y="1835763"/>
                <a:ext cx="1210895" cy="73847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36" name="Google Shape;336;p64"/>
            <p:cNvGrpSpPr/>
            <p:nvPr/>
          </p:nvGrpSpPr>
          <p:grpSpPr>
            <a:xfrm>
              <a:off x="617647" y="3535001"/>
              <a:ext cx="7915426" cy="718536"/>
              <a:chOff x="617647" y="3359843"/>
              <a:chExt cx="7915426" cy="718536"/>
            </a:xfrm>
          </p:grpSpPr>
          <p:pic>
            <p:nvPicPr>
              <p:cNvPr id="337" name="Google Shape;337;p64"/>
              <p:cNvPicPr preferRelativeResize="0"/>
              <p:nvPr/>
            </p:nvPicPr>
            <p:blipFill>
              <a:blip r:embed="rId11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58323" y="3536528"/>
                <a:ext cx="1116304" cy="36516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38" name="Google Shape;338;p64"/>
              <p:cNvPicPr preferRelativeResize="0"/>
              <p:nvPr/>
            </p:nvPicPr>
            <p:blipFill rotWithShape="1">
              <a:blip r:embed="rId12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9637" r="21883"/>
              <a:stretch/>
            </p:blipFill>
            <p:spPr>
              <a:xfrm>
                <a:off x="7782744" y="3359844"/>
                <a:ext cx="750329" cy="71853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39" name="Google Shape;339;p64"/>
              <p:cNvPicPr preferRelativeResize="0"/>
              <p:nvPr/>
            </p:nvPicPr>
            <p:blipFill>
              <a:blip r:embed="rId13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17647" y="3359843"/>
                <a:ext cx="660217" cy="71853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0" name="Google Shape;340;p64"/>
              <p:cNvPicPr preferRelativeResize="0"/>
              <p:nvPr/>
            </p:nvPicPr>
            <p:blipFill>
              <a:blip r:embed="rId14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355423" y="3396435"/>
                <a:ext cx="946526" cy="64535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1" name="Google Shape;341;p64"/>
              <p:cNvPicPr preferRelativeResize="0"/>
              <p:nvPr/>
            </p:nvPicPr>
            <p:blipFill>
              <a:blip r:embed="rId15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58659" y="3389004"/>
                <a:ext cx="660216" cy="66021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2" name="Google Shape;342;p64"/>
              <p:cNvPicPr preferRelativeResize="0"/>
              <p:nvPr/>
            </p:nvPicPr>
            <p:blipFill>
              <a:blip r:embed="rId16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99671" y="3467985"/>
                <a:ext cx="1377856" cy="50225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43" name="Google Shape;343;p64"/>
            <p:cNvGrpSpPr/>
            <p:nvPr/>
          </p:nvGrpSpPr>
          <p:grpSpPr>
            <a:xfrm>
              <a:off x="617647" y="2509409"/>
              <a:ext cx="7915434" cy="926626"/>
              <a:chOff x="617647" y="2455224"/>
              <a:chExt cx="7915434" cy="926626"/>
            </a:xfrm>
          </p:grpSpPr>
          <p:pic>
            <p:nvPicPr>
              <p:cNvPr id="344" name="Google Shape;344;p64"/>
              <p:cNvPicPr preferRelativeResize="0"/>
              <p:nvPr/>
            </p:nvPicPr>
            <p:blipFill rotWithShape="1">
              <a:blip r:embed="rId17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17647" y="2735953"/>
                <a:ext cx="1376669" cy="36516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5" name="Google Shape;345;p64"/>
              <p:cNvPicPr preferRelativeResize="0"/>
              <p:nvPr/>
            </p:nvPicPr>
            <p:blipFill>
              <a:blip r:embed="rId18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482399" y="2748073"/>
                <a:ext cx="1050681" cy="34092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6" name="Google Shape;346;p64"/>
              <p:cNvPicPr preferRelativeResize="0"/>
              <p:nvPr/>
            </p:nvPicPr>
            <p:blipFill>
              <a:blip r:embed="rId19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41668" y="2455224"/>
                <a:ext cx="926629" cy="92662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" name="Google Shape;347;p64"/>
              <p:cNvPicPr preferRelativeResize="0"/>
              <p:nvPr/>
            </p:nvPicPr>
            <p:blipFill>
              <a:blip r:embed="rId20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862028" y="2514081"/>
                <a:ext cx="926640" cy="8089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8" name="Google Shape;348;p64"/>
              <p:cNvPicPr preferRelativeResize="0"/>
              <p:nvPr/>
            </p:nvPicPr>
            <p:blipFill>
              <a:blip r:embed="rId21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88047" y="2495047"/>
                <a:ext cx="859890" cy="84698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49" name="Google Shape;349;p64"/>
            <p:cNvGrpSpPr/>
            <p:nvPr/>
          </p:nvGrpSpPr>
          <p:grpSpPr>
            <a:xfrm>
              <a:off x="568572" y="977686"/>
              <a:ext cx="7924190" cy="681132"/>
              <a:chOff x="568572" y="977686"/>
              <a:chExt cx="7924190" cy="681132"/>
            </a:xfrm>
          </p:grpSpPr>
          <p:pic>
            <p:nvPicPr>
              <p:cNvPr id="350" name="Google Shape;350;p64"/>
              <p:cNvPicPr preferRelativeResize="0"/>
              <p:nvPr/>
            </p:nvPicPr>
            <p:blipFill>
              <a:blip r:embed="rId22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31105" y="1078320"/>
                <a:ext cx="1050680" cy="49208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51" name="Google Shape;351;p64"/>
              <p:cNvPicPr preferRelativeResize="0"/>
              <p:nvPr/>
            </p:nvPicPr>
            <p:blipFill>
              <a:blip r:embed="rId23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203681" y="1082708"/>
                <a:ext cx="1116310" cy="47108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52" name="Google Shape;352;p64"/>
              <p:cNvPicPr preferRelativeResize="0"/>
              <p:nvPr/>
            </p:nvPicPr>
            <p:blipFill rotWithShape="1">
              <a:blip r:embed="rId24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8572" y="1058913"/>
                <a:ext cx="1123997" cy="50450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53" name="Google Shape;353;p64"/>
              <p:cNvPicPr preferRelativeResize="0"/>
              <p:nvPr/>
            </p:nvPicPr>
            <p:blipFill>
              <a:blip r:embed="rId25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281866" y="977686"/>
                <a:ext cx="1210896" cy="68113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54" name="Google Shape;354;p64"/>
              <p:cNvPicPr preferRelativeResize="0"/>
              <p:nvPr/>
            </p:nvPicPr>
            <p:blipFill>
              <a:blip r:embed="rId26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92898" y="1114084"/>
                <a:ext cx="1377855" cy="34446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355" name="Google Shape;355;p64"/>
          <p:cNvPicPr preferRelativeResize="0"/>
          <p:nvPr/>
        </p:nvPicPr>
        <p:blipFill>
          <a:blip r:embed="rId2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4626" y="1884650"/>
            <a:ext cx="1238050" cy="4952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Google Shape;360;p65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726875"/>
            <a:ext cx="9144003" cy="60989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Google Shape;365;p66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799963">
            <a:off x="4609109" y="3901460"/>
            <a:ext cx="2252124" cy="32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66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2964788">
            <a:off x="3098612" y="2413096"/>
            <a:ext cx="1801222" cy="345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66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251321">
            <a:off x="6478621" y="2218365"/>
            <a:ext cx="2297357" cy="369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66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1405568">
            <a:off x="2316390" y="1647837"/>
            <a:ext cx="2298895" cy="369301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66"/>
          <p:cNvSpPr/>
          <p:nvPr/>
        </p:nvSpPr>
        <p:spPr>
          <a:xfrm rot="10800000">
            <a:off x="157050" y="1699400"/>
            <a:ext cx="2216700" cy="859500"/>
          </a:xfrm>
          <a:prstGeom prst="trapezoid">
            <a:avLst>
              <a:gd name="adj" fmla="val 25000"/>
            </a:avLst>
          </a:prstGeom>
          <a:solidFill>
            <a:srgbClr val="21345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0" name="Google Shape;370;p66"/>
          <p:cNvSpPr txBox="1"/>
          <p:nvPr/>
        </p:nvSpPr>
        <p:spPr>
          <a:xfrm>
            <a:off x="144142" y="1926751"/>
            <a:ext cx="2241600" cy="3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SemiBold"/>
                <a:ea typeface="Inter SemiBold"/>
                <a:cs typeface="Inter SemiBold"/>
                <a:sym typeface="Inter SemiBold"/>
              </a:rPr>
              <a:t>Identify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grpSp>
        <p:nvGrpSpPr>
          <p:cNvPr id="371" name="Google Shape;371;p66"/>
          <p:cNvGrpSpPr/>
          <p:nvPr/>
        </p:nvGrpSpPr>
        <p:grpSpPr>
          <a:xfrm>
            <a:off x="6675915" y="3122455"/>
            <a:ext cx="2485690" cy="1348293"/>
            <a:chOff x="947750" y="2931923"/>
            <a:chExt cx="4194550" cy="1456512"/>
          </a:xfrm>
        </p:grpSpPr>
        <p:pic>
          <p:nvPicPr>
            <p:cNvPr id="372" name="Google Shape;372;p66"/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47750" y="2931923"/>
              <a:ext cx="4194550" cy="14565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3" name="Google Shape;373;p66"/>
            <p:cNvSpPr txBox="1"/>
            <p:nvPr/>
          </p:nvSpPr>
          <p:spPr>
            <a:xfrm>
              <a:off x="1166513" y="3626313"/>
              <a:ext cx="37824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r SemiBold"/>
                  <a:ea typeface="Inter SemiBold"/>
                  <a:cs typeface="Inter SemiBold"/>
                  <a:sym typeface="Inter SemiBold"/>
                </a:rPr>
                <a:t>Connections</a:t>
              </a: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SemiBold"/>
                <a:ea typeface="Inter SemiBold"/>
                <a:cs typeface="Inter SemiBold"/>
                <a:sym typeface="Inter SemiBold"/>
              </a:endParaRPr>
            </a:p>
          </p:txBody>
        </p:sp>
      </p:grpSp>
      <p:pic>
        <p:nvPicPr>
          <p:cNvPr id="374" name="Google Shape;374;p66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2154" y="615598"/>
            <a:ext cx="2485690" cy="1348294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66"/>
          <p:cNvSpPr txBox="1"/>
          <p:nvPr/>
        </p:nvSpPr>
        <p:spPr>
          <a:xfrm>
            <a:off x="4601793" y="1258395"/>
            <a:ext cx="2241600" cy="3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SemiBold"/>
                <a:ea typeface="Inter SemiBold"/>
                <a:cs typeface="Inter SemiBold"/>
                <a:sym typeface="Inter SemiBold"/>
              </a:rPr>
              <a:t>Communities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grpSp>
        <p:nvGrpSpPr>
          <p:cNvPr id="376" name="Google Shape;376;p66"/>
          <p:cNvGrpSpPr/>
          <p:nvPr/>
        </p:nvGrpSpPr>
        <p:grpSpPr>
          <a:xfrm>
            <a:off x="2357623" y="3122451"/>
            <a:ext cx="2485690" cy="1348293"/>
            <a:chOff x="947750" y="2931923"/>
            <a:chExt cx="4194550" cy="1456512"/>
          </a:xfrm>
        </p:grpSpPr>
        <p:pic>
          <p:nvPicPr>
            <p:cNvPr id="377" name="Google Shape;377;p66"/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47750" y="2931923"/>
              <a:ext cx="4194550" cy="14565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8" name="Google Shape;378;p66"/>
            <p:cNvSpPr txBox="1"/>
            <p:nvPr/>
          </p:nvSpPr>
          <p:spPr>
            <a:xfrm>
              <a:off x="1166513" y="3626313"/>
              <a:ext cx="37824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r SemiBold"/>
                  <a:ea typeface="Inter SemiBold"/>
                  <a:cs typeface="Inter SemiBold"/>
                  <a:sym typeface="Inter SemiBold"/>
                </a:rPr>
                <a:t>Conversions</a:t>
              </a: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SemiBold"/>
                <a:ea typeface="Inter SemiBold"/>
                <a:cs typeface="Inter SemiBold"/>
                <a:sym typeface="Inter SemiBold"/>
              </a:endParaRPr>
            </a:p>
          </p:txBody>
        </p:sp>
      </p:grpSp>
      <p:grpSp>
        <p:nvGrpSpPr>
          <p:cNvPr id="379" name="Google Shape;379;p66"/>
          <p:cNvGrpSpPr/>
          <p:nvPr/>
        </p:nvGrpSpPr>
        <p:grpSpPr>
          <a:xfrm>
            <a:off x="298025" y="373375"/>
            <a:ext cx="7476325" cy="842725"/>
            <a:chOff x="679025" y="525775"/>
            <a:chExt cx="7476325" cy="842725"/>
          </a:xfrm>
        </p:grpSpPr>
        <p:sp>
          <p:nvSpPr>
            <p:cNvPr id="380" name="Google Shape;380;p66"/>
            <p:cNvSpPr/>
            <p:nvPr/>
          </p:nvSpPr>
          <p:spPr>
            <a:xfrm>
              <a:off x="679025" y="525775"/>
              <a:ext cx="34200" cy="582900"/>
            </a:xfrm>
            <a:prstGeom prst="rect">
              <a:avLst/>
            </a:prstGeom>
            <a:solidFill>
              <a:srgbClr val="FFD4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66"/>
            <p:cNvSpPr txBox="1"/>
            <p:nvPr/>
          </p:nvSpPr>
          <p:spPr>
            <a:xfrm>
              <a:off x="880950" y="537200"/>
              <a:ext cx="7274400" cy="83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2400" b="1" i="0" u="none" strike="noStrike" kern="0" cap="none" spc="0" normalizeH="0" baseline="0" noProof="0">
                  <a:ln>
                    <a:noFill/>
                  </a:ln>
                  <a:solidFill>
                    <a:srgbClr val="21345A"/>
                  </a:solidFill>
                  <a:effectLst/>
                  <a:uLnTx/>
                  <a:uFillTx/>
                  <a:latin typeface="Merriweather"/>
                  <a:ea typeface="Merriweather"/>
                  <a:cs typeface="Merriweather"/>
                  <a:sym typeface="Merriweather"/>
                </a:rPr>
                <a:t>The Good Marketing Framework</a:t>
              </a: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21345A"/>
                </a:solidFill>
                <a:effectLst/>
                <a:uLnTx/>
                <a:uFillTx/>
                <a:latin typeface="Merriweather"/>
                <a:ea typeface="Merriweather"/>
                <a:cs typeface="Merriweather"/>
                <a:sym typeface="Merriweather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rgbClr val="5157CF"/>
                </a:solidFill>
                <a:effectLst/>
                <a:uLnTx/>
                <a:uFillTx/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</p:grpSp>
      <p:sp>
        <p:nvSpPr>
          <p:cNvPr id="382" name="Google Shape;382;p66"/>
          <p:cNvSpPr txBox="1"/>
          <p:nvPr/>
        </p:nvSpPr>
        <p:spPr>
          <a:xfrm>
            <a:off x="174500" y="2635338"/>
            <a:ext cx="2165700" cy="22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21345A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Known &amp; Unknown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21345A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1345A"/>
              </a:buClr>
              <a:buSzPts val="1100"/>
              <a:buFont typeface="Inter"/>
              <a:buChar char="➔"/>
              <a:tabLst/>
              <a:defRPr/>
            </a:pP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21345A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CRM / Email Lists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21345A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345A"/>
              </a:buClr>
              <a:buSzPts val="1100"/>
              <a:buFont typeface="Inter"/>
              <a:buChar char="➔"/>
              <a:tabLst/>
              <a:defRPr/>
            </a:pP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21345A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Website visitors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21345A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345A"/>
              </a:buClr>
              <a:buSzPts val="1100"/>
              <a:buFont typeface="Inter"/>
              <a:buChar char="➔"/>
              <a:tabLst/>
              <a:defRPr/>
            </a:pP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21345A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Prospect lists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21345A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345A"/>
              </a:buClr>
              <a:buSzPts val="1100"/>
              <a:buFont typeface="Inter"/>
              <a:buChar char="➔"/>
              <a:tabLst/>
              <a:defRPr/>
            </a:pP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21345A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Social / communities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21345A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345A"/>
              </a:buClr>
              <a:buSzPts val="1100"/>
              <a:buFont typeface="Inter"/>
              <a:buChar char="➔"/>
              <a:tabLst/>
              <a:defRPr/>
            </a:pP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21345A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Event attendees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21345A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345A"/>
              </a:buClr>
              <a:buSzPts val="1100"/>
              <a:buFont typeface="Inter"/>
              <a:buChar char="➔"/>
              <a:tabLst/>
              <a:defRPr/>
            </a:pP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21345A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Members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21345A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345A"/>
              </a:buClr>
              <a:buSzPts val="1100"/>
              <a:buFont typeface="Inter"/>
              <a:buChar char="➔"/>
              <a:tabLst/>
              <a:defRPr/>
            </a:pP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21345A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Volunteers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21345A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345A"/>
              </a:buClr>
              <a:buSzPts val="1100"/>
              <a:buFont typeface="Inter"/>
              <a:buChar char="➔"/>
              <a:tabLst/>
              <a:defRPr/>
            </a:pP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21345A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Beneficiaries 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21345A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345A"/>
              </a:buClr>
              <a:buSzPts val="1100"/>
              <a:buFont typeface="Inter"/>
              <a:buChar char="➔"/>
              <a:tabLst/>
              <a:defRPr/>
            </a:pP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21345A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Patrons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21345A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83" name="Google Shape;383;p66"/>
          <p:cNvSpPr txBox="1"/>
          <p:nvPr/>
        </p:nvSpPr>
        <p:spPr>
          <a:xfrm>
            <a:off x="2604175" y="4366219"/>
            <a:ext cx="1992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5157CF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Membership, Donations, Tickets, Signups, Etc.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5157CF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84" name="Google Shape;384;p66"/>
          <p:cNvSpPr txBox="1"/>
          <p:nvPr/>
        </p:nvSpPr>
        <p:spPr>
          <a:xfrm>
            <a:off x="4639750" y="1888088"/>
            <a:ext cx="2165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5157CF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Context &amp; Intent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5157CF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85" name="Google Shape;385;p66"/>
          <p:cNvSpPr txBox="1"/>
          <p:nvPr/>
        </p:nvSpPr>
        <p:spPr>
          <a:xfrm>
            <a:off x="6862049" y="4368987"/>
            <a:ext cx="2165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5157CF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Email, Social, Mail, Retargeting, Search, Etc.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5157CF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86" name="Google Shape;386;p66"/>
          <p:cNvSpPr txBox="1"/>
          <p:nvPr/>
        </p:nvSpPr>
        <p:spPr>
          <a:xfrm>
            <a:off x="5212238" y="3862365"/>
            <a:ext cx="1136700" cy="397800"/>
          </a:xfrm>
          <a:prstGeom prst="rect">
            <a:avLst/>
          </a:prstGeom>
          <a:solidFill>
            <a:srgbClr val="1DAB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rriweather Sans Medium"/>
                <a:ea typeface="Merriweather Sans Medium"/>
                <a:cs typeface="Merriweather Sans Medium"/>
                <a:sym typeface="Merriweather Sans Medium"/>
              </a:rPr>
              <a:t>Activate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rriweather Sans Medium"/>
              <a:ea typeface="Merriweather Sans Medium"/>
              <a:cs typeface="Merriweather Sans Medium"/>
              <a:sym typeface="Merriweather Sans Medium"/>
            </a:endParaRPr>
          </a:p>
        </p:txBody>
      </p:sp>
      <p:sp>
        <p:nvSpPr>
          <p:cNvPr id="387" name="Google Shape;387;p66"/>
          <p:cNvSpPr txBox="1"/>
          <p:nvPr/>
        </p:nvSpPr>
        <p:spPr>
          <a:xfrm rot="-2722">
            <a:off x="3249872" y="2443494"/>
            <a:ext cx="1136700" cy="397500"/>
          </a:xfrm>
          <a:prstGeom prst="rect">
            <a:avLst/>
          </a:prstGeom>
          <a:solidFill>
            <a:srgbClr val="1DAB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rriweather Sans Medium"/>
                <a:ea typeface="Merriweather Sans Medium"/>
                <a:cs typeface="Merriweather Sans Medium"/>
                <a:sym typeface="Merriweather Sans Medium"/>
              </a:rPr>
              <a:t>Learn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rriweather Sans Medium"/>
              <a:ea typeface="Merriweather Sans Medium"/>
              <a:cs typeface="Merriweather Sans Medium"/>
              <a:sym typeface="Merriweather Sans Medium"/>
            </a:endParaRPr>
          </a:p>
        </p:txBody>
      </p:sp>
      <p:sp>
        <p:nvSpPr>
          <p:cNvPr id="388" name="Google Shape;388;p66"/>
          <p:cNvSpPr txBox="1"/>
          <p:nvPr/>
        </p:nvSpPr>
        <p:spPr>
          <a:xfrm rot="-2722">
            <a:off x="7058624" y="2443498"/>
            <a:ext cx="1136700" cy="397500"/>
          </a:xfrm>
          <a:prstGeom prst="rect">
            <a:avLst/>
          </a:prstGeom>
          <a:solidFill>
            <a:srgbClr val="1DAB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rriweather Sans Medium"/>
                <a:ea typeface="Merriweather Sans Medium"/>
                <a:cs typeface="Merriweather Sans Medium"/>
                <a:sym typeface="Merriweather Sans Medium"/>
              </a:rPr>
              <a:t>Cultivate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rriweather Sans Medium"/>
              <a:ea typeface="Merriweather Sans Medium"/>
              <a:cs typeface="Merriweather Sans Medium"/>
              <a:sym typeface="Merriweather Sans Medium"/>
            </a:endParaRPr>
          </a:p>
        </p:txBody>
      </p:sp>
      <p:sp>
        <p:nvSpPr>
          <p:cNvPr id="389" name="Google Shape;389;p66"/>
          <p:cNvSpPr txBox="1"/>
          <p:nvPr/>
        </p:nvSpPr>
        <p:spPr>
          <a:xfrm rot="-2110">
            <a:off x="2604175" y="1699847"/>
            <a:ext cx="1466400" cy="397500"/>
          </a:xfrm>
          <a:prstGeom prst="rect">
            <a:avLst/>
          </a:prstGeom>
          <a:solidFill>
            <a:srgbClr val="1DAB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rriweather Sans Medium"/>
                <a:ea typeface="Merriweather Sans Medium"/>
                <a:cs typeface="Merriweather Sans Medium"/>
                <a:sym typeface="Merriweather Sans Medium"/>
              </a:rPr>
              <a:t>Understand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rriweather Sans Medium"/>
              <a:ea typeface="Merriweather Sans Medium"/>
              <a:cs typeface="Merriweather Sans Medium"/>
              <a:sym typeface="Merriweather Sans Medium"/>
            </a:endParaRPr>
          </a:p>
        </p:txBody>
      </p:sp>
      <p:sp>
        <p:nvSpPr>
          <p:cNvPr id="390" name="Google Shape;390;p66"/>
          <p:cNvSpPr txBox="1"/>
          <p:nvPr/>
        </p:nvSpPr>
        <p:spPr>
          <a:xfrm>
            <a:off x="4678158" y="2389645"/>
            <a:ext cx="2088900" cy="505200"/>
          </a:xfrm>
          <a:prstGeom prst="rect">
            <a:avLst/>
          </a:prstGeom>
          <a:solidFill>
            <a:srgbClr val="318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SemiBold"/>
                <a:ea typeface="Inter SemiBold"/>
                <a:cs typeface="Inter SemiBold"/>
                <a:sym typeface="Inter SemiBold"/>
              </a:rPr>
              <a:t>Good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391" name="Google Shape;391;p66"/>
          <p:cNvSpPr txBox="1"/>
          <p:nvPr/>
        </p:nvSpPr>
        <p:spPr>
          <a:xfrm>
            <a:off x="4639738" y="2882366"/>
            <a:ext cx="21657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2B2A32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Mission, Advocacy, Community, Connection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2B2A32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392" name="Google Shape;392;p66"/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1986" y="337825"/>
            <a:ext cx="1321464" cy="55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67"/>
          <p:cNvSpPr/>
          <p:nvPr/>
        </p:nvSpPr>
        <p:spPr>
          <a:xfrm>
            <a:off x="680513" y="1626650"/>
            <a:ext cx="2434800" cy="14001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8" name="Google Shape;398;p67"/>
          <p:cNvSpPr txBox="1"/>
          <p:nvPr/>
        </p:nvSpPr>
        <p:spPr>
          <a:xfrm>
            <a:off x="679750" y="3168446"/>
            <a:ext cx="2455500" cy="16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04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EE8"/>
              </a:buClr>
              <a:buSzPts val="1200"/>
              <a:buFont typeface="Inter"/>
              <a:buChar char="➔"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2B2A32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Word of Mouth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2B2A32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3048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BEE8"/>
              </a:buClr>
              <a:buSzPts val="1200"/>
              <a:buFont typeface="Inter"/>
              <a:buChar char="➔"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2B2A32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Keyword Search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2B2A32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3048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BEE8"/>
              </a:buClr>
              <a:buSzPts val="1200"/>
              <a:buFont typeface="Inter"/>
              <a:buChar char="➔"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2B2A32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Geofencing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2B2A32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3048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BEE8"/>
              </a:buClr>
              <a:buSzPts val="1200"/>
              <a:buFont typeface="Inter"/>
              <a:buChar char="➔"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2B2A32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Lookalike Audiences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2B2A32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3048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00BEE8"/>
              </a:buClr>
              <a:buSzPts val="1200"/>
              <a:buFont typeface="Inter"/>
              <a:buChar char="➔"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2B2A32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Events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2B2A32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99" name="Google Shape;399;p67"/>
          <p:cNvSpPr txBox="1"/>
          <p:nvPr/>
        </p:nvSpPr>
        <p:spPr>
          <a:xfrm>
            <a:off x="3354625" y="3168450"/>
            <a:ext cx="2698800" cy="16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04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AC29"/>
              </a:buClr>
              <a:buSzPts val="1200"/>
              <a:buFont typeface="Inter"/>
              <a:buChar char="➔"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2B2A32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Retargeting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2B2A32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3048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2AC29"/>
              </a:buClr>
              <a:buSzPts val="1200"/>
              <a:buFont typeface="Inter"/>
              <a:buChar char="➔"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2B2A32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CRM / Email Mapping </a:t>
            </a:r>
            <a:endParaRPr kumimoji="0" sz="1200" b="0" i="1" u="none" strike="noStrike" kern="0" cap="none" spc="0" normalizeH="0" baseline="0" noProof="0">
              <a:ln>
                <a:noFill/>
              </a:ln>
              <a:solidFill>
                <a:srgbClr val="2B2A32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3048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2AC29"/>
              </a:buClr>
              <a:buSzPts val="1200"/>
              <a:buFont typeface="Inter"/>
              <a:buChar char="➔"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2B2A32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Organic / Paid Social 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2B2A32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3048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2AC29"/>
              </a:buClr>
              <a:buSzPts val="1200"/>
              <a:buFont typeface="Inter"/>
              <a:buChar char="➔"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2B2A32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Direct Mail / Offline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2B2A32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3048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F2AC29"/>
              </a:buClr>
              <a:buSzPts val="1200"/>
              <a:buFont typeface="Inter"/>
              <a:buChar char="➔"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2B2A32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SMS Messages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2B2A32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00" name="Google Shape;400;p67"/>
          <p:cNvSpPr txBox="1"/>
          <p:nvPr/>
        </p:nvSpPr>
        <p:spPr>
          <a:xfrm>
            <a:off x="6053375" y="3168446"/>
            <a:ext cx="2434800" cy="13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04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4824"/>
              </a:buClr>
              <a:buSzPts val="1200"/>
              <a:buFont typeface="Inter"/>
              <a:buChar char="➔"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2B2A32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Retargeting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2B2A32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3048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4824"/>
              </a:buClr>
              <a:buSzPts val="1200"/>
              <a:buFont typeface="Inter"/>
              <a:buChar char="➔"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2B2A32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Intent-Based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2B2A32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3048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4824"/>
              </a:buClr>
              <a:buSzPts val="1200"/>
              <a:buFont typeface="Inter"/>
              <a:buChar char="➔"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2B2A32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Smart Email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2B2A32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3048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FF4824"/>
              </a:buClr>
              <a:buSzPts val="1200"/>
              <a:buFont typeface="Inter"/>
              <a:buChar char="➔"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2B2A32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Personal Outreach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2B2A32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01" name="Google Shape;401;p67"/>
          <p:cNvSpPr/>
          <p:nvPr/>
        </p:nvSpPr>
        <p:spPr>
          <a:xfrm>
            <a:off x="680492" y="1626650"/>
            <a:ext cx="2434800" cy="14001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2" name="Google Shape;402;p67"/>
          <p:cNvSpPr/>
          <p:nvPr/>
        </p:nvSpPr>
        <p:spPr>
          <a:xfrm>
            <a:off x="3355338" y="1626650"/>
            <a:ext cx="2434800" cy="14001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3" name="Google Shape;403;p67"/>
          <p:cNvSpPr/>
          <p:nvPr/>
        </p:nvSpPr>
        <p:spPr>
          <a:xfrm>
            <a:off x="6030183" y="1626650"/>
            <a:ext cx="2434800" cy="14001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4" name="Google Shape;404;p67"/>
          <p:cNvSpPr/>
          <p:nvPr/>
        </p:nvSpPr>
        <p:spPr>
          <a:xfrm>
            <a:off x="679013" y="2597150"/>
            <a:ext cx="2434800" cy="429600"/>
          </a:xfrm>
          <a:prstGeom prst="rect">
            <a:avLst/>
          </a:prstGeom>
          <a:solidFill>
            <a:srgbClr val="00BE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5" name="Google Shape;405;p67"/>
          <p:cNvSpPr txBox="1"/>
          <p:nvPr/>
        </p:nvSpPr>
        <p:spPr>
          <a:xfrm>
            <a:off x="679013" y="2586457"/>
            <a:ext cx="24348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rriweather Sans Medium"/>
                <a:ea typeface="Merriweather Sans Medium"/>
                <a:cs typeface="Merriweather Sans Medium"/>
                <a:sym typeface="Merriweather Sans Medium"/>
              </a:rPr>
              <a:t>Awareness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rriweather Sans Medium"/>
              <a:ea typeface="Merriweather Sans Medium"/>
              <a:cs typeface="Merriweather Sans Medium"/>
              <a:sym typeface="Merriweather Sans Medium"/>
            </a:endParaRPr>
          </a:p>
        </p:txBody>
      </p:sp>
      <p:sp>
        <p:nvSpPr>
          <p:cNvPr id="406" name="Google Shape;406;p67"/>
          <p:cNvSpPr/>
          <p:nvPr/>
        </p:nvSpPr>
        <p:spPr>
          <a:xfrm>
            <a:off x="3355338" y="2597150"/>
            <a:ext cx="2434800" cy="429600"/>
          </a:xfrm>
          <a:prstGeom prst="rect">
            <a:avLst/>
          </a:prstGeom>
          <a:solidFill>
            <a:srgbClr val="F2AC2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7" name="Google Shape;407;p67"/>
          <p:cNvSpPr txBox="1"/>
          <p:nvPr/>
        </p:nvSpPr>
        <p:spPr>
          <a:xfrm>
            <a:off x="3355338" y="2586457"/>
            <a:ext cx="24348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rriweather Sans Medium"/>
                <a:ea typeface="Merriweather Sans Medium"/>
                <a:cs typeface="Merriweather Sans Medium"/>
                <a:sym typeface="Merriweather Sans Medium"/>
              </a:rPr>
              <a:t>Engagement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rriweather Sans Medium"/>
              <a:ea typeface="Merriweather Sans Medium"/>
              <a:cs typeface="Merriweather Sans Medium"/>
              <a:sym typeface="Merriweather Sans Medium"/>
            </a:endParaRPr>
          </a:p>
        </p:txBody>
      </p:sp>
      <p:sp>
        <p:nvSpPr>
          <p:cNvPr id="408" name="Google Shape;408;p67"/>
          <p:cNvSpPr/>
          <p:nvPr/>
        </p:nvSpPr>
        <p:spPr>
          <a:xfrm>
            <a:off x="6030188" y="2597150"/>
            <a:ext cx="2434800" cy="429600"/>
          </a:xfrm>
          <a:prstGeom prst="rect">
            <a:avLst/>
          </a:prstGeom>
          <a:solidFill>
            <a:srgbClr val="FF48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9" name="Google Shape;409;p67"/>
          <p:cNvSpPr txBox="1"/>
          <p:nvPr/>
        </p:nvSpPr>
        <p:spPr>
          <a:xfrm>
            <a:off x="6030188" y="2597150"/>
            <a:ext cx="24348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rriweather Sans Medium"/>
                <a:ea typeface="Merriweather Sans Medium"/>
                <a:cs typeface="Merriweather Sans Medium"/>
                <a:sym typeface="Merriweather Sans Medium"/>
              </a:rPr>
              <a:t>Conversion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rriweather Sans Medium"/>
              <a:ea typeface="Merriweather Sans Medium"/>
              <a:cs typeface="Merriweather Sans Medium"/>
              <a:sym typeface="Merriweather Sans Medium"/>
            </a:endParaRPr>
          </a:p>
        </p:txBody>
      </p:sp>
      <p:pic>
        <p:nvPicPr>
          <p:cNvPr id="410" name="Google Shape;410;p6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9013" y="1636035"/>
            <a:ext cx="977751" cy="977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67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3862" y="1636025"/>
            <a:ext cx="977751" cy="977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67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75233" y="1652550"/>
            <a:ext cx="944700" cy="944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3" name="Google Shape;413;p67"/>
          <p:cNvGrpSpPr/>
          <p:nvPr/>
        </p:nvGrpSpPr>
        <p:grpSpPr>
          <a:xfrm>
            <a:off x="679025" y="525775"/>
            <a:ext cx="7476325" cy="842725"/>
            <a:chOff x="679025" y="525775"/>
            <a:chExt cx="7476325" cy="842725"/>
          </a:xfrm>
        </p:grpSpPr>
        <p:sp>
          <p:nvSpPr>
            <p:cNvPr id="414" name="Google Shape;414;p67"/>
            <p:cNvSpPr/>
            <p:nvPr/>
          </p:nvSpPr>
          <p:spPr>
            <a:xfrm>
              <a:off x="679025" y="525775"/>
              <a:ext cx="34200" cy="582900"/>
            </a:xfrm>
            <a:prstGeom prst="rect">
              <a:avLst/>
            </a:prstGeom>
            <a:solidFill>
              <a:srgbClr val="FFD4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67"/>
            <p:cNvSpPr txBox="1"/>
            <p:nvPr/>
          </p:nvSpPr>
          <p:spPr>
            <a:xfrm>
              <a:off x="880950" y="537200"/>
              <a:ext cx="7274400" cy="83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2400" b="1" i="0" u="none" strike="noStrike" kern="0" cap="none" spc="0" normalizeH="0" baseline="0" noProof="0">
                  <a:ln>
                    <a:noFill/>
                  </a:ln>
                  <a:solidFill>
                    <a:srgbClr val="2B2A32"/>
                  </a:solidFill>
                  <a:effectLst/>
                  <a:uLnTx/>
                  <a:uFillTx/>
                  <a:latin typeface="Merriweather"/>
                  <a:ea typeface="Merriweather"/>
                  <a:cs typeface="Merriweather"/>
                  <a:sym typeface="Merriweather"/>
                </a:rPr>
                <a:t>Engagement funnel</a:t>
              </a: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2B2A32"/>
                </a:solidFill>
                <a:effectLst/>
                <a:uLnTx/>
                <a:uFillTx/>
                <a:latin typeface="Merriweather"/>
                <a:ea typeface="Merriweather"/>
                <a:cs typeface="Merriweather"/>
                <a:sym typeface="Merriweather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rgbClr val="5157CF"/>
                </a:solidFill>
                <a:effectLst/>
                <a:uLnTx/>
                <a:uFillTx/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</p:grpSp>
      <p:pic>
        <p:nvPicPr>
          <p:cNvPr id="416" name="Google Shape;416;p67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1986" y="337825"/>
            <a:ext cx="1321464" cy="55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5157CF"/>
        </a:solidFill>
        <a:effectLst/>
      </p:bgPr>
    </p:bg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68"/>
          <p:cNvSpPr txBox="1"/>
          <p:nvPr/>
        </p:nvSpPr>
        <p:spPr>
          <a:xfrm>
            <a:off x="4261825" y="2235875"/>
            <a:ext cx="4645500" cy="26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rriweather"/>
                <a:ea typeface="Merriweather"/>
                <a:cs typeface="Merriweather"/>
                <a:sym typeface="Merriweather"/>
              </a:rPr>
              <a:t>Identify</a:t>
            </a:r>
            <a:endParaRPr kumimoji="0" sz="3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marR="0" lvl="0" indent="-431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E669"/>
              </a:buClr>
              <a:buSzPts val="3200"/>
              <a:buFont typeface="Inter"/>
              <a:buChar char="➔"/>
              <a:tabLst/>
              <a:defRPr/>
            </a:pPr>
            <a:r>
              <a:rPr kumimoji="0" lang="en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Who?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431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E669"/>
              </a:buClr>
              <a:buSzPts val="3200"/>
              <a:buFont typeface="Inter"/>
              <a:buChar char="➔"/>
              <a:tabLst/>
              <a:defRPr/>
            </a:pPr>
            <a:r>
              <a:rPr kumimoji="0" lang="en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Context?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431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E669"/>
              </a:buClr>
              <a:buSzPts val="3200"/>
              <a:buFont typeface="Inter"/>
              <a:buChar char="➔"/>
              <a:tabLst/>
              <a:defRPr/>
            </a:pPr>
            <a:r>
              <a:rPr kumimoji="0" lang="en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Intent?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22" name="Google Shape;422;p68"/>
          <p:cNvSpPr/>
          <p:nvPr/>
        </p:nvSpPr>
        <p:spPr>
          <a:xfrm>
            <a:off x="1168975" y="592775"/>
            <a:ext cx="1947000" cy="1947000"/>
          </a:xfrm>
          <a:prstGeom prst="ellipse">
            <a:avLst/>
          </a:prstGeom>
          <a:solidFill>
            <a:srgbClr val="E8E6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423" name="Google Shape;423;p68"/>
          <p:cNvCxnSpPr/>
          <p:nvPr/>
        </p:nvCxnSpPr>
        <p:spPr>
          <a:xfrm rot="10295967" flipH="1">
            <a:off x="559308" y="1385093"/>
            <a:ext cx="5150156" cy="302737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4" name="Google Shape;424;p68"/>
          <p:cNvSpPr txBox="1"/>
          <p:nvPr/>
        </p:nvSpPr>
        <p:spPr>
          <a:xfrm>
            <a:off x="1169125" y="896675"/>
            <a:ext cx="1947000" cy="13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800" b="1" i="0" u="none" strike="noStrike" kern="0" cap="none" spc="0" normalizeH="0" baseline="0" noProof="0">
                <a:ln>
                  <a:noFill/>
                </a:ln>
                <a:solidFill>
                  <a:srgbClr val="2B2A32"/>
                </a:solidFill>
                <a:effectLst/>
                <a:uLnTx/>
                <a:uFillTx/>
                <a:latin typeface="Merriweather"/>
                <a:ea typeface="Merriweather"/>
                <a:cs typeface="Merriweather"/>
                <a:sym typeface="Merriweather"/>
              </a:rPr>
              <a:t>1</a:t>
            </a:r>
            <a:endParaRPr kumimoji="0" sz="7800" b="1" i="0" u="none" strike="noStrike" kern="0" cap="none" spc="0" normalizeH="0" baseline="0" noProof="0">
              <a:ln>
                <a:noFill/>
              </a:ln>
              <a:solidFill>
                <a:srgbClr val="2B2A32"/>
              </a:solidFill>
              <a:effectLst/>
              <a:uLnTx/>
              <a:uFillTx/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425" name="Google Shape;425;p68"/>
          <p:cNvSpPr/>
          <p:nvPr/>
        </p:nvSpPr>
        <p:spPr>
          <a:xfrm rot="-504781">
            <a:off x="5611113" y="347105"/>
            <a:ext cx="541325" cy="541325"/>
          </a:xfrm>
          <a:prstGeom prst="ellipse">
            <a:avLst/>
          </a:prstGeom>
          <a:solidFill>
            <a:srgbClr val="E8E6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69"/>
          <p:cNvSpPr/>
          <p:nvPr/>
        </p:nvSpPr>
        <p:spPr>
          <a:xfrm>
            <a:off x="569875" y="5233200"/>
            <a:ext cx="7589100" cy="13827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31" name="Google Shape;431;p69"/>
          <p:cNvGrpSpPr/>
          <p:nvPr/>
        </p:nvGrpSpPr>
        <p:grpSpPr>
          <a:xfrm>
            <a:off x="165318" y="874053"/>
            <a:ext cx="6972998" cy="279082"/>
            <a:chOff x="369898" y="3337867"/>
            <a:chExt cx="7212452" cy="294577"/>
          </a:xfrm>
        </p:grpSpPr>
        <p:cxnSp>
          <p:nvCxnSpPr>
            <p:cNvPr id="432" name="Google Shape;432;p69"/>
            <p:cNvCxnSpPr/>
            <p:nvPr/>
          </p:nvCxnSpPr>
          <p:spPr>
            <a:xfrm rot="10800000" flipH="1">
              <a:off x="571950" y="3466106"/>
              <a:ext cx="7010400" cy="381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pic>
          <p:nvPicPr>
            <p:cNvPr id="433" name="Google Shape;433;p69"/>
            <p:cNvPicPr preferRelativeResize="0"/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9898" y="3337867"/>
              <a:ext cx="294579" cy="29457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34" name="Google Shape;434;p69"/>
          <p:cNvGrpSpPr/>
          <p:nvPr/>
        </p:nvGrpSpPr>
        <p:grpSpPr>
          <a:xfrm>
            <a:off x="165318" y="1513928"/>
            <a:ext cx="6960116" cy="279080"/>
            <a:chOff x="369898" y="4013269"/>
            <a:chExt cx="7199127" cy="294575"/>
          </a:xfrm>
        </p:grpSpPr>
        <p:cxnSp>
          <p:nvCxnSpPr>
            <p:cNvPr id="435" name="Google Shape;435;p69"/>
            <p:cNvCxnSpPr/>
            <p:nvPr/>
          </p:nvCxnSpPr>
          <p:spPr>
            <a:xfrm rot="10800000" flipH="1">
              <a:off x="558625" y="4141506"/>
              <a:ext cx="7010400" cy="381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pic>
          <p:nvPicPr>
            <p:cNvPr id="436" name="Google Shape;436;p69"/>
            <p:cNvPicPr preferRelativeResize="0"/>
            <p:nvPr/>
          </p:nvPicPr>
          <p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9898" y="4013269"/>
              <a:ext cx="294575" cy="2945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37" name="Google Shape;437;p69"/>
          <p:cNvGrpSpPr/>
          <p:nvPr/>
        </p:nvGrpSpPr>
        <p:grpSpPr>
          <a:xfrm>
            <a:off x="165318" y="1193991"/>
            <a:ext cx="6935728" cy="279080"/>
            <a:chOff x="369898" y="3721870"/>
            <a:chExt cx="7173902" cy="294575"/>
          </a:xfrm>
        </p:grpSpPr>
        <p:cxnSp>
          <p:nvCxnSpPr>
            <p:cNvPr id="438" name="Google Shape;438;p69"/>
            <p:cNvCxnSpPr/>
            <p:nvPr/>
          </p:nvCxnSpPr>
          <p:spPr>
            <a:xfrm rot="10800000" flipH="1">
              <a:off x="533400" y="3850107"/>
              <a:ext cx="7010400" cy="381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pic>
          <p:nvPicPr>
            <p:cNvPr id="439" name="Google Shape;439;p69"/>
            <p:cNvPicPr preferRelativeResize="0"/>
            <p:nvPr/>
          </p:nvPicPr>
          <p:blipFill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9898" y="3721870"/>
              <a:ext cx="294575" cy="2945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40" name="Google Shape;440;p69"/>
          <p:cNvGrpSpPr/>
          <p:nvPr/>
        </p:nvGrpSpPr>
        <p:grpSpPr>
          <a:xfrm>
            <a:off x="165318" y="2013010"/>
            <a:ext cx="6862058" cy="279082"/>
            <a:chOff x="369898" y="4450362"/>
            <a:chExt cx="7097702" cy="294577"/>
          </a:xfrm>
        </p:grpSpPr>
        <p:cxnSp>
          <p:nvCxnSpPr>
            <p:cNvPr id="441" name="Google Shape;441;p69"/>
            <p:cNvCxnSpPr/>
            <p:nvPr/>
          </p:nvCxnSpPr>
          <p:spPr>
            <a:xfrm rot="10800000" flipH="1">
              <a:off x="457200" y="4578601"/>
              <a:ext cx="7010400" cy="381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pic>
          <p:nvPicPr>
            <p:cNvPr id="442" name="Google Shape;442;p69"/>
            <p:cNvPicPr preferRelativeResize="0"/>
            <p:nvPr/>
          </p:nvPicPr>
          <p:blipFill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9898" y="4450362"/>
              <a:ext cx="294579" cy="29457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43" name="Google Shape;443;p69"/>
          <p:cNvGrpSpPr/>
          <p:nvPr/>
        </p:nvGrpSpPr>
        <p:grpSpPr>
          <a:xfrm>
            <a:off x="165318" y="2334181"/>
            <a:ext cx="6862058" cy="279082"/>
            <a:chOff x="369898" y="4751266"/>
            <a:chExt cx="7097702" cy="294577"/>
          </a:xfrm>
        </p:grpSpPr>
        <p:cxnSp>
          <p:nvCxnSpPr>
            <p:cNvPr id="444" name="Google Shape;444;p69"/>
            <p:cNvCxnSpPr/>
            <p:nvPr/>
          </p:nvCxnSpPr>
          <p:spPr>
            <a:xfrm rot="10800000" flipH="1">
              <a:off x="457200" y="4879505"/>
              <a:ext cx="7010400" cy="381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pic>
          <p:nvPicPr>
            <p:cNvPr id="445" name="Google Shape;445;p69"/>
            <p:cNvPicPr preferRelativeResize="0"/>
            <p:nvPr/>
          </p:nvPicPr>
          <p:blipFill>
            <a:blip r:embed="rId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9898" y="4751266"/>
              <a:ext cx="294579" cy="294577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446" name="Google Shape;446;p69"/>
          <p:cNvCxnSpPr/>
          <p:nvPr/>
        </p:nvCxnSpPr>
        <p:spPr>
          <a:xfrm rot="10800000" flipH="1">
            <a:off x="249710" y="2776648"/>
            <a:ext cx="6777600" cy="3630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447" name="Google Shape;447;p69"/>
          <p:cNvSpPr txBox="1"/>
          <p:nvPr/>
        </p:nvSpPr>
        <p:spPr>
          <a:xfrm>
            <a:off x="1111780" y="5362192"/>
            <a:ext cx="13269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Retargeting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48" name="Google Shape;448;p69"/>
          <p:cNvSpPr txBox="1"/>
          <p:nvPr/>
        </p:nvSpPr>
        <p:spPr>
          <a:xfrm>
            <a:off x="1111777" y="5610121"/>
            <a:ext cx="1685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Facebook Retargeting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49" name="Google Shape;449;p69"/>
          <p:cNvSpPr txBox="1"/>
          <p:nvPr/>
        </p:nvSpPr>
        <p:spPr>
          <a:xfrm>
            <a:off x="1111779" y="5858050"/>
            <a:ext cx="1393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Email Mapping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50" name="Google Shape;450;p69"/>
          <p:cNvSpPr txBox="1"/>
          <p:nvPr/>
        </p:nvSpPr>
        <p:spPr>
          <a:xfrm>
            <a:off x="1111778" y="6105978"/>
            <a:ext cx="21906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Facebook Email Mapping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451" name="Google Shape;451;p69"/>
          <p:cNvPicPr preferRelativeResize="0"/>
          <p:nvPr/>
        </p:nvPicPr>
        <p:blipFill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418" y="5407546"/>
            <a:ext cx="205741" cy="201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69"/>
          <p:cNvPicPr preferRelativeResize="0"/>
          <p:nvPr/>
        </p:nvPicPr>
        <p:blipFill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415" y="5655473"/>
            <a:ext cx="205741" cy="201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69"/>
          <p:cNvPicPr preferRelativeResize="0"/>
          <p:nvPr/>
        </p:nvPicPr>
        <p:blipFill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418" y="5903400"/>
            <a:ext cx="205741" cy="201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69"/>
          <p:cNvPicPr preferRelativeResize="0"/>
          <p:nvPr/>
        </p:nvPicPr>
        <p:blipFill>
          <a:blip r:embed="rId1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418" y="6151327"/>
            <a:ext cx="205741" cy="2016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5" name="Google Shape;455;p69"/>
          <p:cNvGrpSpPr/>
          <p:nvPr/>
        </p:nvGrpSpPr>
        <p:grpSpPr>
          <a:xfrm>
            <a:off x="3417446" y="5375622"/>
            <a:ext cx="2105042" cy="1097460"/>
            <a:chOff x="3952084" y="8602675"/>
            <a:chExt cx="2421537" cy="1288250"/>
          </a:xfrm>
        </p:grpSpPr>
        <p:sp>
          <p:nvSpPr>
            <p:cNvPr id="456" name="Google Shape;456;p69"/>
            <p:cNvSpPr txBox="1"/>
            <p:nvPr/>
          </p:nvSpPr>
          <p:spPr>
            <a:xfrm>
              <a:off x="4276320" y="8602675"/>
              <a:ext cx="16863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r"/>
                  <a:ea typeface="Inter"/>
                  <a:cs typeface="Inter"/>
                  <a:sym typeface="Inter"/>
                </a:rPr>
                <a:t>Search Keyword</a:t>
              </a:r>
              <a:endParaRPr kumimoji="0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457" name="Google Shape;457;p69"/>
            <p:cNvSpPr txBox="1"/>
            <p:nvPr/>
          </p:nvSpPr>
          <p:spPr>
            <a:xfrm>
              <a:off x="4276357" y="8893400"/>
              <a:ext cx="16863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r"/>
                  <a:ea typeface="Inter"/>
                  <a:cs typeface="Inter"/>
                  <a:sym typeface="Inter"/>
                </a:rPr>
                <a:t>Lookalike</a:t>
              </a:r>
              <a:endParaRPr kumimoji="0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458" name="Google Shape;458;p69"/>
            <p:cNvSpPr txBox="1"/>
            <p:nvPr/>
          </p:nvSpPr>
          <p:spPr>
            <a:xfrm>
              <a:off x="4276321" y="9184425"/>
              <a:ext cx="17835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r"/>
                  <a:ea typeface="Inter"/>
                  <a:cs typeface="Inter"/>
                  <a:sym typeface="Inter"/>
                </a:rPr>
                <a:t>Mobile Geofencing</a:t>
              </a:r>
              <a:endParaRPr kumimoji="0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endParaRPr>
            </a:p>
          </p:txBody>
        </p:sp>
        <p:pic>
          <p:nvPicPr>
            <p:cNvPr id="459" name="Google Shape;459;p69"/>
            <p:cNvPicPr preferRelativeResize="0"/>
            <p:nvPr/>
          </p:nvPicPr>
          <p:blipFill>
            <a:blip r:embed="rId1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52084" y="8655896"/>
              <a:ext cx="236665" cy="2366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0" name="Google Shape;460;p69"/>
            <p:cNvPicPr preferRelativeResize="0"/>
            <p:nvPr/>
          </p:nvPicPr>
          <p:blipFill>
            <a:blip r:embed="rId1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58181" y="8946638"/>
              <a:ext cx="236662" cy="2366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1" name="Google Shape;461;p69"/>
            <p:cNvPicPr preferRelativeResize="0"/>
            <p:nvPr/>
          </p:nvPicPr>
          <p:blipFill>
            <a:blip r:embed="rId1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52085" y="9237640"/>
              <a:ext cx="236662" cy="2366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2" name="Google Shape;462;p69"/>
            <p:cNvPicPr preferRelativeResize="0"/>
            <p:nvPr/>
          </p:nvPicPr>
          <p:blipFill>
            <a:blip r:embed="rId1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52217" y="9528642"/>
              <a:ext cx="236662" cy="2366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3" name="Google Shape;463;p69"/>
            <p:cNvSpPr txBox="1"/>
            <p:nvPr/>
          </p:nvSpPr>
          <p:spPr>
            <a:xfrm>
              <a:off x="4276321" y="9475425"/>
              <a:ext cx="20973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r"/>
                  <a:ea typeface="Inter"/>
                  <a:cs typeface="Inter"/>
                  <a:sym typeface="Inter"/>
                </a:rPr>
                <a:t>Historical Geofencing</a:t>
              </a:r>
              <a:endParaRPr kumimoji="0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464" name="Google Shape;464;p69"/>
          <p:cNvSpPr txBox="1"/>
          <p:nvPr/>
        </p:nvSpPr>
        <p:spPr>
          <a:xfrm>
            <a:off x="6579015" y="5313388"/>
            <a:ext cx="14406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Single Send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465" name="Google Shape;465;p69"/>
          <p:cNvPicPr preferRelativeResize="0"/>
          <p:nvPr/>
        </p:nvPicPr>
        <p:blipFill>
          <a:blip r:embed="rId1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2586" y="5369869"/>
            <a:ext cx="231019" cy="2016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6" name="Google Shape;466;p69"/>
          <p:cNvGrpSpPr/>
          <p:nvPr/>
        </p:nvGrpSpPr>
        <p:grpSpPr>
          <a:xfrm>
            <a:off x="6272119" y="5560970"/>
            <a:ext cx="1270404" cy="353964"/>
            <a:chOff x="4688120" y="8667831"/>
            <a:chExt cx="1301243" cy="415500"/>
          </a:xfrm>
        </p:grpSpPr>
        <p:sp>
          <p:nvSpPr>
            <p:cNvPr id="467" name="Google Shape;467;p69"/>
            <p:cNvSpPr txBox="1"/>
            <p:nvPr/>
          </p:nvSpPr>
          <p:spPr>
            <a:xfrm>
              <a:off x="5002063" y="8667831"/>
              <a:ext cx="9873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r"/>
                  <a:ea typeface="Inter"/>
                  <a:cs typeface="Inter"/>
                  <a:sym typeface="Inter"/>
                </a:rPr>
                <a:t>Auto Send</a:t>
              </a:r>
              <a:endParaRPr kumimoji="0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endParaRPr>
            </a:p>
          </p:txBody>
        </p:sp>
        <p:pic>
          <p:nvPicPr>
            <p:cNvPr id="468" name="Google Shape;468;p69"/>
            <p:cNvPicPr preferRelativeResize="0"/>
            <p:nvPr/>
          </p:nvPicPr>
          <p:blipFill>
            <a:blip r:embed="rId1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88120" y="8726493"/>
              <a:ext cx="236580" cy="2366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69" name="Google Shape;469;p69"/>
          <p:cNvSpPr txBox="1"/>
          <p:nvPr/>
        </p:nvSpPr>
        <p:spPr>
          <a:xfrm>
            <a:off x="6579052" y="5809039"/>
            <a:ext cx="14406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Smart Send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470" name="Google Shape;470;p69"/>
          <p:cNvPicPr preferRelativeResize="0"/>
          <p:nvPr/>
        </p:nvPicPr>
        <p:blipFill>
          <a:blip r:embed="rId1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2502" y="5859008"/>
            <a:ext cx="231000" cy="2016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1" name="Google Shape;471;p69"/>
          <p:cNvGrpSpPr/>
          <p:nvPr/>
        </p:nvGrpSpPr>
        <p:grpSpPr>
          <a:xfrm>
            <a:off x="6272189" y="6063905"/>
            <a:ext cx="1839620" cy="353964"/>
            <a:chOff x="4688192" y="9258200"/>
            <a:chExt cx="1884278" cy="415500"/>
          </a:xfrm>
        </p:grpSpPr>
        <p:sp>
          <p:nvSpPr>
            <p:cNvPr id="472" name="Google Shape;472;p69"/>
            <p:cNvSpPr txBox="1"/>
            <p:nvPr/>
          </p:nvSpPr>
          <p:spPr>
            <a:xfrm>
              <a:off x="4998370" y="9258200"/>
              <a:ext cx="15741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r"/>
                  <a:ea typeface="Inter"/>
                  <a:cs typeface="Inter"/>
                  <a:sym typeface="Inter"/>
                </a:rPr>
                <a:t>Peer-to-Peer</a:t>
              </a:r>
              <a:endParaRPr kumimoji="0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endParaRPr>
            </a:p>
          </p:txBody>
        </p:sp>
        <p:pic>
          <p:nvPicPr>
            <p:cNvPr id="473" name="Google Shape;473;p69"/>
            <p:cNvPicPr preferRelativeResize="0"/>
            <p:nvPr/>
          </p:nvPicPr>
          <p:blipFill>
            <a:blip r:embed="rId19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88192" y="9316862"/>
              <a:ext cx="227004" cy="236675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474" name="Google Shape;474;p69"/>
          <p:cNvCxnSpPr/>
          <p:nvPr/>
        </p:nvCxnSpPr>
        <p:spPr>
          <a:xfrm rot="10800000" flipH="1">
            <a:off x="249721" y="3426504"/>
            <a:ext cx="6777600" cy="3600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dot"/>
            <a:round/>
            <a:headEnd type="none" w="med" len="med"/>
            <a:tailEnd type="none" w="med" len="med"/>
          </a:ln>
        </p:spPr>
      </p:cxnSp>
      <p:pic>
        <p:nvPicPr>
          <p:cNvPr id="475" name="Google Shape;475;p69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327" y="3320124"/>
            <a:ext cx="284698" cy="2789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6" name="Google Shape;476;p69"/>
          <p:cNvGrpSpPr/>
          <p:nvPr/>
        </p:nvGrpSpPr>
        <p:grpSpPr>
          <a:xfrm>
            <a:off x="165325" y="3632095"/>
            <a:ext cx="6862050" cy="278988"/>
            <a:chOff x="369906" y="7422645"/>
            <a:chExt cx="7097694" cy="294477"/>
          </a:xfrm>
        </p:grpSpPr>
        <p:cxnSp>
          <p:nvCxnSpPr>
            <p:cNvPr id="477" name="Google Shape;477;p69"/>
            <p:cNvCxnSpPr/>
            <p:nvPr/>
          </p:nvCxnSpPr>
          <p:spPr>
            <a:xfrm rot="10800000" flipH="1">
              <a:off x="457200" y="7554938"/>
              <a:ext cx="7010400" cy="381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pic>
          <p:nvPicPr>
            <p:cNvPr id="478" name="Google Shape;478;p69"/>
            <p:cNvPicPr preferRelativeResize="0"/>
            <p:nvPr/>
          </p:nvPicPr>
          <p:blipFill>
            <a:blip r:embed="rId20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9906" y="7422645"/>
              <a:ext cx="294475" cy="294477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479" name="Google Shape;479;p69"/>
          <p:cNvCxnSpPr/>
          <p:nvPr/>
        </p:nvCxnSpPr>
        <p:spPr>
          <a:xfrm rot="10800000" flipH="1">
            <a:off x="249721" y="4078327"/>
            <a:ext cx="6777600" cy="3600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dot"/>
            <a:round/>
            <a:headEnd type="none" w="med" len="med"/>
            <a:tailEnd type="none" w="med" len="med"/>
          </a:ln>
        </p:spPr>
      </p:cxnSp>
      <p:pic>
        <p:nvPicPr>
          <p:cNvPr id="480" name="Google Shape;480;p69"/>
          <p:cNvPicPr preferRelativeResize="0"/>
          <p:nvPr/>
        </p:nvPicPr>
        <p:blipFill>
          <a:blip r:embed="rId2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368" y="3971660"/>
            <a:ext cx="284629" cy="279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69"/>
          <p:cNvPicPr preferRelativeResize="0"/>
          <p:nvPr/>
        </p:nvPicPr>
        <p:blipFill>
          <a:blip r:embed="rId2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346" y="2680627"/>
            <a:ext cx="284701" cy="27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69"/>
          <p:cNvPicPr preferRelativeResize="0"/>
          <p:nvPr/>
        </p:nvPicPr>
        <p:blipFill rotWithShape="1">
          <a:blip r:embed="rId2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9125" y="542825"/>
            <a:ext cx="3956424" cy="4025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69"/>
          <p:cNvPicPr preferRelativeResize="0"/>
          <p:nvPr/>
        </p:nvPicPr>
        <p:blipFill>
          <a:blip r:embed="rId2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834" y="303152"/>
            <a:ext cx="4669275" cy="4669275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69"/>
          <p:cNvSpPr txBox="1"/>
          <p:nvPr/>
        </p:nvSpPr>
        <p:spPr>
          <a:xfrm>
            <a:off x="935485" y="1121346"/>
            <a:ext cx="3656700" cy="4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SemiBold"/>
                <a:ea typeface="Inter SemiBold"/>
                <a:cs typeface="Inter SemiBold"/>
                <a:sym typeface="Inter SemiBold"/>
              </a:rPr>
              <a:t>Awareness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485" name="Google Shape;485;p69"/>
          <p:cNvSpPr txBox="1"/>
          <p:nvPr/>
        </p:nvSpPr>
        <p:spPr>
          <a:xfrm>
            <a:off x="1550327" y="2243411"/>
            <a:ext cx="2427300" cy="4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SemiBold"/>
                <a:ea typeface="Inter SemiBold"/>
                <a:cs typeface="Inter SemiBold"/>
                <a:sym typeface="Inter SemiBold"/>
              </a:rPr>
              <a:t>Engagement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486" name="Google Shape;486;p69"/>
          <p:cNvSpPr txBox="1"/>
          <p:nvPr/>
        </p:nvSpPr>
        <p:spPr>
          <a:xfrm>
            <a:off x="2078967" y="3368245"/>
            <a:ext cx="1369800" cy="4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SemiBold"/>
                <a:ea typeface="Inter SemiBold"/>
                <a:cs typeface="Inter SemiBold"/>
                <a:sym typeface="Inter SemiBold"/>
              </a:rPr>
              <a:t>Cultivation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487" name="Google Shape;487;p69"/>
          <p:cNvSpPr txBox="1"/>
          <p:nvPr/>
        </p:nvSpPr>
        <p:spPr>
          <a:xfrm>
            <a:off x="6431420" y="4363096"/>
            <a:ext cx="25194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Image by rawpixel.com on Freepik</a:t>
            </a:r>
            <a:endParaRPr kumimoji="0" sz="700" b="0" i="1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488" name="Google Shape;488;p69"/>
          <p:cNvPicPr preferRelativeResize="0"/>
          <p:nvPr/>
        </p:nvPicPr>
        <p:blipFill>
          <a:blip r:embed="rId2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99" y="4410475"/>
            <a:ext cx="1321464" cy="55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21345A"/>
        </a:solidFill>
        <a:effectLst/>
      </p:bgPr>
    </p:bg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70"/>
          <p:cNvSpPr txBox="1"/>
          <p:nvPr/>
        </p:nvSpPr>
        <p:spPr>
          <a:xfrm>
            <a:off x="1014900" y="1942575"/>
            <a:ext cx="7119300" cy="12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3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rriweather"/>
                <a:ea typeface="Merriweather"/>
                <a:cs typeface="Merriweather"/>
                <a:sym typeface="Merriweather"/>
              </a:rPr>
              <a:t>What you know about your community drives campaigns</a:t>
            </a:r>
            <a:endParaRPr kumimoji="0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494" name="Google Shape;494;p70"/>
          <p:cNvSpPr/>
          <p:nvPr/>
        </p:nvSpPr>
        <p:spPr>
          <a:xfrm>
            <a:off x="1110893" y="1766238"/>
            <a:ext cx="1364700" cy="50100"/>
          </a:xfrm>
          <a:prstGeom prst="rect">
            <a:avLst/>
          </a:prstGeom>
          <a:solidFill>
            <a:srgbClr val="318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5" name="Google Shape;495;p70"/>
          <p:cNvSpPr txBox="1"/>
          <p:nvPr/>
        </p:nvSpPr>
        <p:spPr>
          <a:xfrm>
            <a:off x="1009808" y="1400025"/>
            <a:ext cx="15504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R E M I N D E R</a:t>
            </a:r>
            <a:endParaRPr kumimoji="0" sz="15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496" name="Google Shape;496;p70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4198" y="4167496"/>
            <a:ext cx="777476" cy="777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71"/>
          <p:cNvSpPr txBox="1">
            <a:spLocks noGrp="1"/>
          </p:cNvSpPr>
          <p:nvPr>
            <p:ph type="title"/>
          </p:nvPr>
        </p:nvSpPr>
        <p:spPr>
          <a:xfrm>
            <a:off x="196420" y="123919"/>
            <a:ext cx="586500" cy="411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Agenda</a:t>
            </a:r>
            <a:endParaRPr/>
          </a:p>
        </p:txBody>
      </p:sp>
      <p:sp>
        <p:nvSpPr>
          <p:cNvPr id="502" name="Google Shape;502;p71"/>
          <p:cNvSpPr txBox="1"/>
          <p:nvPr/>
        </p:nvSpPr>
        <p:spPr>
          <a:xfrm>
            <a:off x="3841850" y="421000"/>
            <a:ext cx="5148000" cy="46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600" b="1" i="0" u="none" strike="noStrike" kern="0" cap="none" spc="0" normalizeH="0" baseline="0" noProof="0">
                <a:ln>
                  <a:noFill/>
                </a:ln>
                <a:solidFill>
                  <a:srgbClr val="2B2A32"/>
                </a:solidFill>
                <a:effectLst/>
                <a:uLnTx/>
                <a:uFillTx/>
                <a:latin typeface="Merriweather"/>
                <a:ea typeface="Merriweather"/>
                <a:cs typeface="Merriweather"/>
                <a:sym typeface="Merriweather"/>
              </a:rPr>
              <a:t>Example Segments / IDs</a:t>
            </a:r>
            <a:endParaRPr kumimoji="0" sz="2600" b="1" i="0" u="none" strike="noStrike" kern="0" cap="none" spc="0" normalizeH="0" baseline="0" noProof="0">
              <a:ln>
                <a:noFill/>
              </a:ln>
              <a:solidFill>
                <a:srgbClr val="2B2A32"/>
              </a:solidFill>
              <a:effectLst/>
              <a:uLnTx/>
              <a:uFillTx/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8ED0"/>
              </a:buClr>
              <a:buSzPts val="1800"/>
              <a:buFont typeface="Inter"/>
              <a:buChar char="➔"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2B2A32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Active supporters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2B2A32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18ED0"/>
              </a:buClr>
              <a:buSzPts val="1800"/>
              <a:buFont typeface="Inter"/>
              <a:buChar char="➔"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2B2A32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Members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2B2A32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18ED0"/>
              </a:buClr>
              <a:buSzPts val="1800"/>
              <a:buFont typeface="Inter"/>
              <a:buChar char="➔"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2B2A32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Website visitors (known + unknown)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2B2A32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18ED0"/>
              </a:buClr>
              <a:buSzPts val="1800"/>
              <a:buFont typeface="Inter"/>
              <a:buChar char="➔"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2B2A32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Event attendees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2B2A32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18ED0"/>
              </a:buClr>
              <a:buSzPts val="1800"/>
              <a:buFont typeface="Inter"/>
              <a:buChar char="➔"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2B2A32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Target beneficiaries (based on prior engagement or target locations)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2B2A32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18ED0"/>
              </a:buClr>
              <a:buSzPts val="1800"/>
              <a:buFont typeface="Inter"/>
              <a:buChar char="➔"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2B2A32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Volunteers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2B2A32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18ED0"/>
              </a:buClr>
              <a:buSzPts val="1800"/>
              <a:buFont typeface="Inter"/>
              <a:buChar char="➔"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2B2A32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Patrons / visitors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2B2A32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18ED0"/>
              </a:buClr>
              <a:buSzPts val="1800"/>
              <a:buFont typeface="Inter"/>
              <a:buChar char="➔"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2B2A32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Lapsed supporters / participants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2B2A32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2B2A32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2B2A32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503" name="Google Shape;503;p7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450"/>
            <a:ext cx="3329150" cy="5156398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71"/>
          <p:cNvSpPr/>
          <p:nvPr/>
        </p:nvSpPr>
        <p:spPr>
          <a:xfrm>
            <a:off x="3329161" y="1350"/>
            <a:ext cx="132900" cy="5156400"/>
          </a:xfrm>
          <a:prstGeom prst="rect">
            <a:avLst/>
          </a:prstGeom>
          <a:solidFill>
            <a:srgbClr val="318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05" name="Google Shape;505;p71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2525" y="3555525"/>
            <a:ext cx="1407324" cy="1407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21345A"/>
        </a:solidFill>
        <a:effectLst/>
      </p:bgPr>
    </p:bg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72"/>
          <p:cNvSpPr txBox="1"/>
          <p:nvPr/>
        </p:nvSpPr>
        <p:spPr>
          <a:xfrm>
            <a:off x="1014900" y="2496675"/>
            <a:ext cx="71193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3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rriweather"/>
                <a:ea typeface="Merriweather"/>
                <a:cs typeface="Merriweather"/>
                <a:sym typeface="Merriweather"/>
              </a:rPr>
              <a:t>Relevancy over reach </a:t>
            </a:r>
            <a:endParaRPr kumimoji="0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511" name="Google Shape;511;p72"/>
          <p:cNvSpPr/>
          <p:nvPr/>
        </p:nvSpPr>
        <p:spPr>
          <a:xfrm>
            <a:off x="1110893" y="2320338"/>
            <a:ext cx="1364700" cy="50100"/>
          </a:xfrm>
          <a:prstGeom prst="rect">
            <a:avLst/>
          </a:prstGeom>
          <a:solidFill>
            <a:srgbClr val="318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2" name="Google Shape;512;p72"/>
          <p:cNvSpPr txBox="1"/>
          <p:nvPr/>
        </p:nvSpPr>
        <p:spPr>
          <a:xfrm>
            <a:off x="1009808" y="1954125"/>
            <a:ext cx="15504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R E M I N D E R</a:t>
            </a:r>
            <a:endParaRPr kumimoji="0" sz="15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513" name="Google Shape;513;p72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4198" y="4167496"/>
            <a:ext cx="777476" cy="777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55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3600" y="0"/>
            <a:ext cx="11049000" cy="552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" name="Google Shape;518;p73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799963">
            <a:off x="4609109" y="3901460"/>
            <a:ext cx="2252124" cy="32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73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2964788">
            <a:off x="3098612" y="2413096"/>
            <a:ext cx="1801222" cy="345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73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251321">
            <a:off x="6478621" y="2218365"/>
            <a:ext cx="2297357" cy="369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73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1405568">
            <a:off x="2316390" y="1647837"/>
            <a:ext cx="2298895" cy="369301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73"/>
          <p:cNvSpPr/>
          <p:nvPr/>
        </p:nvSpPr>
        <p:spPr>
          <a:xfrm rot="10800000">
            <a:off x="157050" y="1699400"/>
            <a:ext cx="2216700" cy="859500"/>
          </a:xfrm>
          <a:prstGeom prst="trapezoid">
            <a:avLst>
              <a:gd name="adj" fmla="val 25000"/>
            </a:avLst>
          </a:prstGeom>
          <a:solidFill>
            <a:srgbClr val="21345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3" name="Google Shape;523;p73"/>
          <p:cNvSpPr txBox="1"/>
          <p:nvPr/>
        </p:nvSpPr>
        <p:spPr>
          <a:xfrm>
            <a:off x="144142" y="1926751"/>
            <a:ext cx="2241600" cy="3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SemiBold"/>
                <a:ea typeface="Inter SemiBold"/>
                <a:cs typeface="Inter SemiBold"/>
                <a:sym typeface="Inter SemiBold"/>
              </a:rPr>
              <a:t>Identify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grpSp>
        <p:nvGrpSpPr>
          <p:cNvPr id="524" name="Google Shape;524;p73"/>
          <p:cNvGrpSpPr/>
          <p:nvPr/>
        </p:nvGrpSpPr>
        <p:grpSpPr>
          <a:xfrm>
            <a:off x="6675915" y="3122455"/>
            <a:ext cx="2485690" cy="1348293"/>
            <a:chOff x="947750" y="2931923"/>
            <a:chExt cx="4194550" cy="1456512"/>
          </a:xfrm>
        </p:grpSpPr>
        <p:pic>
          <p:nvPicPr>
            <p:cNvPr id="525" name="Google Shape;525;p73"/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47750" y="2931923"/>
              <a:ext cx="4194550" cy="14565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6" name="Google Shape;526;p73"/>
            <p:cNvSpPr txBox="1"/>
            <p:nvPr/>
          </p:nvSpPr>
          <p:spPr>
            <a:xfrm>
              <a:off x="1166513" y="3626313"/>
              <a:ext cx="37824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r SemiBold"/>
                  <a:ea typeface="Inter SemiBold"/>
                  <a:cs typeface="Inter SemiBold"/>
                  <a:sym typeface="Inter SemiBold"/>
                </a:rPr>
                <a:t>Connections</a:t>
              </a: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SemiBold"/>
                <a:ea typeface="Inter SemiBold"/>
                <a:cs typeface="Inter SemiBold"/>
                <a:sym typeface="Inter SemiBold"/>
              </a:endParaRPr>
            </a:p>
          </p:txBody>
        </p:sp>
      </p:grpSp>
      <p:pic>
        <p:nvPicPr>
          <p:cNvPr id="527" name="Google Shape;527;p73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2154" y="615598"/>
            <a:ext cx="2485690" cy="1348294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p73"/>
          <p:cNvSpPr txBox="1"/>
          <p:nvPr/>
        </p:nvSpPr>
        <p:spPr>
          <a:xfrm>
            <a:off x="4601793" y="1258395"/>
            <a:ext cx="2241600" cy="3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SemiBold"/>
                <a:ea typeface="Inter SemiBold"/>
                <a:cs typeface="Inter SemiBold"/>
                <a:sym typeface="Inter SemiBold"/>
              </a:rPr>
              <a:t>Communities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grpSp>
        <p:nvGrpSpPr>
          <p:cNvPr id="529" name="Google Shape;529;p73"/>
          <p:cNvGrpSpPr/>
          <p:nvPr/>
        </p:nvGrpSpPr>
        <p:grpSpPr>
          <a:xfrm>
            <a:off x="2357623" y="3122451"/>
            <a:ext cx="2485690" cy="1348293"/>
            <a:chOff x="947750" y="2931923"/>
            <a:chExt cx="4194550" cy="1456512"/>
          </a:xfrm>
        </p:grpSpPr>
        <p:pic>
          <p:nvPicPr>
            <p:cNvPr id="530" name="Google Shape;530;p73"/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47750" y="2931923"/>
              <a:ext cx="4194550" cy="14565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1" name="Google Shape;531;p73"/>
            <p:cNvSpPr txBox="1"/>
            <p:nvPr/>
          </p:nvSpPr>
          <p:spPr>
            <a:xfrm>
              <a:off x="1166513" y="3626313"/>
              <a:ext cx="37824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r SemiBold"/>
                  <a:ea typeface="Inter SemiBold"/>
                  <a:cs typeface="Inter SemiBold"/>
                  <a:sym typeface="Inter SemiBold"/>
                </a:rPr>
                <a:t>Conversions</a:t>
              </a: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SemiBold"/>
                <a:ea typeface="Inter SemiBold"/>
                <a:cs typeface="Inter SemiBold"/>
                <a:sym typeface="Inter SemiBold"/>
              </a:endParaRPr>
            </a:p>
          </p:txBody>
        </p:sp>
      </p:grpSp>
      <p:grpSp>
        <p:nvGrpSpPr>
          <p:cNvPr id="532" name="Google Shape;532;p73"/>
          <p:cNvGrpSpPr/>
          <p:nvPr/>
        </p:nvGrpSpPr>
        <p:grpSpPr>
          <a:xfrm>
            <a:off x="298025" y="373375"/>
            <a:ext cx="7476325" cy="842725"/>
            <a:chOff x="679025" y="525775"/>
            <a:chExt cx="7476325" cy="842725"/>
          </a:xfrm>
        </p:grpSpPr>
        <p:sp>
          <p:nvSpPr>
            <p:cNvPr id="533" name="Google Shape;533;p73"/>
            <p:cNvSpPr/>
            <p:nvPr/>
          </p:nvSpPr>
          <p:spPr>
            <a:xfrm>
              <a:off x="679025" y="525775"/>
              <a:ext cx="34200" cy="582900"/>
            </a:xfrm>
            <a:prstGeom prst="rect">
              <a:avLst/>
            </a:prstGeom>
            <a:solidFill>
              <a:srgbClr val="FFD4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73"/>
            <p:cNvSpPr txBox="1"/>
            <p:nvPr/>
          </p:nvSpPr>
          <p:spPr>
            <a:xfrm>
              <a:off x="880950" y="537200"/>
              <a:ext cx="7274400" cy="83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2400" b="1" i="0" u="none" strike="noStrike" kern="0" cap="none" spc="0" normalizeH="0" baseline="0" noProof="0">
                  <a:ln>
                    <a:noFill/>
                  </a:ln>
                  <a:solidFill>
                    <a:srgbClr val="21345A"/>
                  </a:solidFill>
                  <a:effectLst/>
                  <a:uLnTx/>
                  <a:uFillTx/>
                  <a:latin typeface="Merriweather"/>
                  <a:ea typeface="Merriweather"/>
                  <a:cs typeface="Merriweather"/>
                  <a:sym typeface="Merriweather"/>
                </a:rPr>
                <a:t>The Good Marketing Framework</a:t>
              </a: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21345A"/>
                </a:solidFill>
                <a:effectLst/>
                <a:uLnTx/>
                <a:uFillTx/>
                <a:latin typeface="Merriweather"/>
                <a:ea typeface="Merriweather"/>
                <a:cs typeface="Merriweather"/>
                <a:sym typeface="Merriweather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rgbClr val="5157CF"/>
                </a:solidFill>
                <a:effectLst/>
                <a:uLnTx/>
                <a:uFillTx/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</p:grpSp>
      <p:sp>
        <p:nvSpPr>
          <p:cNvPr id="535" name="Google Shape;535;p73"/>
          <p:cNvSpPr txBox="1"/>
          <p:nvPr/>
        </p:nvSpPr>
        <p:spPr>
          <a:xfrm>
            <a:off x="174500" y="2635338"/>
            <a:ext cx="2165700" cy="22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21345A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Known &amp; Unknown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21345A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1345A"/>
              </a:buClr>
              <a:buSzPts val="1100"/>
              <a:buFont typeface="Inter"/>
              <a:buChar char="➔"/>
              <a:tabLst/>
              <a:defRPr/>
            </a:pP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21345A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CRM / Email Lists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21345A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345A"/>
              </a:buClr>
              <a:buSzPts val="1100"/>
              <a:buFont typeface="Inter"/>
              <a:buChar char="➔"/>
              <a:tabLst/>
              <a:defRPr/>
            </a:pP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21345A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Website visitors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21345A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345A"/>
              </a:buClr>
              <a:buSzPts val="1100"/>
              <a:buFont typeface="Inter"/>
              <a:buChar char="➔"/>
              <a:tabLst/>
              <a:defRPr/>
            </a:pP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21345A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Prospect lists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21345A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345A"/>
              </a:buClr>
              <a:buSzPts val="1100"/>
              <a:buFont typeface="Inter"/>
              <a:buChar char="➔"/>
              <a:tabLst/>
              <a:defRPr/>
            </a:pP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21345A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Social / communities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21345A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345A"/>
              </a:buClr>
              <a:buSzPts val="1100"/>
              <a:buFont typeface="Inter"/>
              <a:buChar char="➔"/>
              <a:tabLst/>
              <a:defRPr/>
            </a:pP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21345A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Event attendees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21345A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345A"/>
              </a:buClr>
              <a:buSzPts val="1100"/>
              <a:buFont typeface="Inter"/>
              <a:buChar char="➔"/>
              <a:tabLst/>
              <a:defRPr/>
            </a:pP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21345A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Members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21345A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345A"/>
              </a:buClr>
              <a:buSzPts val="1100"/>
              <a:buFont typeface="Inter"/>
              <a:buChar char="➔"/>
              <a:tabLst/>
              <a:defRPr/>
            </a:pP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21345A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Volunteers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21345A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345A"/>
              </a:buClr>
              <a:buSzPts val="1100"/>
              <a:buFont typeface="Inter"/>
              <a:buChar char="➔"/>
              <a:tabLst/>
              <a:defRPr/>
            </a:pP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21345A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Beneficiaries 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21345A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345A"/>
              </a:buClr>
              <a:buSzPts val="1100"/>
              <a:buFont typeface="Inter"/>
              <a:buChar char="➔"/>
              <a:tabLst/>
              <a:defRPr/>
            </a:pP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21345A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Patrons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21345A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36" name="Google Shape;536;p73"/>
          <p:cNvSpPr txBox="1"/>
          <p:nvPr/>
        </p:nvSpPr>
        <p:spPr>
          <a:xfrm>
            <a:off x="2604175" y="4366219"/>
            <a:ext cx="1992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5157CF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Membership, Donations, Tickets, Signups, Etc.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5157CF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37" name="Google Shape;537;p73"/>
          <p:cNvSpPr txBox="1"/>
          <p:nvPr/>
        </p:nvSpPr>
        <p:spPr>
          <a:xfrm>
            <a:off x="4639750" y="1888088"/>
            <a:ext cx="2165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5157CF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Context &amp; Intent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5157CF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38" name="Google Shape;538;p73"/>
          <p:cNvSpPr txBox="1"/>
          <p:nvPr/>
        </p:nvSpPr>
        <p:spPr>
          <a:xfrm>
            <a:off x="6862049" y="4368987"/>
            <a:ext cx="2165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5157CF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Email, Social, Mail, Retargeting, Search, Etc.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5157CF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39" name="Google Shape;539;p73"/>
          <p:cNvSpPr txBox="1"/>
          <p:nvPr/>
        </p:nvSpPr>
        <p:spPr>
          <a:xfrm>
            <a:off x="5212238" y="3862365"/>
            <a:ext cx="1136700" cy="397800"/>
          </a:xfrm>
          <a:prstGeom prst="rect">
            <a:avLst/>
          </a:prstGeom>
          <a:solidFill>
            <a:srgbClr val="1DAB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rriweather Sans Medium"/>
                <a:ea typeface="Merriweather Sans Medium"/>
                <a:cs typeface="Merriweather Sans Medium"/>
                <a:sym typeface="Merriweather Sans Medium"/>
              </a:rPr>
              <a:t>Activate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rriweather Sans Medium"/>
              <a:ea typeface="Merriweather Sans Medium"/>
              <a:cs typeface="Merriweather Sans Medium"/>
              <a:sym typeface="Merriweather Sans Medium"/>
            </a:endParaRPr>
          </a:p>
        </p:txBody>
      </p:sp>
      <p:sp>
        <p:nvSpPr>
          <p:cNvPr id="540" name="Google Shape;540;p73"/>
          <p:cNvSpPr txBox="1"/>
          <p:nvPr/>
        </p:nvSpPr>
        <p:spPr>
          <a:xfrm rot="-2722">
            <a:off x="3249872" y="2443494"/>
            <a:ext cx="1136700" cy="397500"/>
          </a:xfrm>
          <a:prstGeom prst="rect">
            <a:avLst/>
          </a:prstGeom>
          <a:solidFill>
            <a:srgbClr val="1DAB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rriweather Sans Medium"/>
                <a:ea typeface="Merriweather Sans Medium"/>
                <a:cs typeface="Merriweather Sans Medium"/>
                <a:sym typeface="Merriweather Sans Medium"/>
              </a:rPr>
              <a:t>Learn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rriweather Sans Medium"/>
              <a:ea typeface="Merriweather Sans Medium"/>
              <a:cs typeface="Merriweather Sans Medium"/>
              <a:sym typeface="Merriweather Sans Medium"/>
            </a:endParaRPr>
          </a:p>
        </p:txBody>
      </p:sp>
      <p:sp>
        <p:nvSpPr>
          <p:cNvPr id="541" name="Google Shape;541;p73"/>
          <p:cNvSpPr txBox="1"/>
          <p:nvPr/>
        </p:nvSpPr>
        <p:spPr>
          <a:xfrm rot="-2722">
            <a:off x="7058624" y="2443498"/>
            <a:ext cx="1136700" cy="397500"/>
          </a:xfrm>
          <a:prstGeom prst="rect">
            <a:avLst/>
          </a:prstGeom>
          <a:solidFill>
            <a:srgbClr val="1DAB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rriweather Sans Medium"/>
                <a:ea typeface="Merriweather Sans Medium"/>
                <a:cs typeface="Merriweather Sans Medium"/>
                <a:sym typeface="Merriweather Sans Medium"/>
              </a:rPr>
              <a:t>Cultivate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rriweather Sans Medium"/>
              <a:ea typeface="Merriweather Sans Medium"/>
              <a:cs typeface="Merriweather Sans Medium"/>
              <a:sym typeface="Merriweather Sans Medium"/>
            </a:endParaRPr>
          </a:p>
        </p:txBody>
      </p:sp>
      <p:sp>
        <p:nvSpPr>
          <p:cNvPr id="542" name="Google Shape;542;p73"/>
          <p:cNvSpPr txBox="1"/>
          <p:nvPr/>
        </p:nvSpPr>
        <p:spPr>
          <a:xfrm rot="-2110">
            <a:off x="2604175" y="1699847"/>
            <a:ext cx="1466400" cy="397500"/>
          </a:xfrm>
          <a:prstGeom prst="rect">
            <a:avLst/>
          </a:prstGeom>
          <a:solidFill>
            <a:srgbClr val="1DAB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rriweather Sans Medium"/>
                <a:ea typeface="Merriweather Sans Medium"/>
                <a:cs typeface="Merriweather Sans Medium"/>
                <a:sym typeface="Merriweather Sans Medium"/>
              </a:rPr>
              <a:t>Understand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rriweather Sans Medium"/>
              <a:ea typeface="Merriweather Sans Medium"/>
              <a:cs typeface="Merriweather Sans Medium"/>
              <a:sym typeface="Merriweather Sans Medium"/>
            </a:endParaRPr>
          </a:p>
        </p:txBody>
      </p:sp>
      <p:sp>
        <p:nvSpPr>
          <p:cNvPr id="543" name="Google Shape;543;p73"/>
          <p:cNvSpPr txBox="1"/>
          <p:nvPr/>
        </p:nvSpPr>
        <p:spPr>
          <a:xfrm>
            <a:off x="4678158" y="2389645"/>
            <a:ext cx="2088900" cy="505200"/>
          </a:xfrm>
          <a:prstGeom prst="rect">
            <a:avLst/>
          </a:prstGeom>
          <a:solidFill>
            <a:srgbClr val="318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SemiBold"/>
                <a:ea typeface="Inter SemiBold"/>
                <a:cs typeface="Inter SemiBold"/>
                <a:sym typeface="Inter SemiBold"/>
              </a:rPr>
              <a:t>Good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544" name="Google Shape;544;p73"/>
          <p:cNvSpPr txBox="1"/>
          <p:nvPr/>
        </p:nvSpPr>
        <p:spPr>
          <a:xfrm>
            <a:off x="4639738" y="2882366"/>
            <a:ext cx="21657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2B2A32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Mission, Advocacy, Community, Connection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2B2A32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545" name="Google Shape;545;p73"/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1986" y="337825"/>
            <a:ext cx="1321464" cy="55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DABA5"/>
        </a:solidFill>
        <a:effectLst/>
      </p:bgPr>
    </p:bg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74"/>
          <p:cNvSpPr txBox="1"/>
          <p:nvPr/>
        </p:nvSpPr>
        <p:spPr>
          <a:xfrm>
            <a:off x="569900" y="925125"/>
            <a:ext cx="5896800" cy="21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rriweather"/>
                <a:ea typeface="Merriweather"/>
                <a:cs typeface="Merriweather"/>
                <a:sym typeface="Merriweather"/>
              </a:rPr>
              <a:t>Cultivate</a:t>
            </a:r>
            <a:endParaRPr kumimoji="0" sz="3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431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45C"/>
              </a:buClr>
              <a:buSzPts val="3200"/>
              <a:buFont typeface="Inter"/>
              <a:buChar char="➔"/>
              <a:tabLst/>
              <a:defRPr/>
            </a:pPr>
            <a:r>
              <a:rPr kumimoji="0" lang="en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Content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431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45C"/>
              </a:buClr>
              <a:buSzPts val="3200"/>
              <a:buFont typeface="Inter"/>
              <a:buChar char="➔"/>
              <a:tabLst/>
              <a:defRPr/>
            </a:pPr>
            <a:r>
              <a:rPr kumimoji="0" lang="en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Channels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51" name="Google Shape;551;p74"/>
          <p:cNvSpPr/>
          <p:nvPr/>
        </p:nvSpPr>
        <p:spPr>
          <a:xfrm>
            <a:off x="6419000" y="2737875"/>
            <a:ext cx="1947000" cy="1947000"/>
          </a:xfrm>
          <a:prstGeom prst="ellipse">
            <a:avLst/>
          </a:prstGeom>
          <a:solidFill>
            <a:srgbClr val="FFD4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552" name="Google Shape;552;p74"/>
          <p:cNvCxnSpPr/>
          <p:nvPr/>
        </p:nvCxnSpPr>
        <p:spPr>
          <a:xfrm rot="10295967" flipH="1">
            <a:off x="2942683" y="1385093"/>
            <a:ext cx="5150156" cy="302737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53" name="Google Shape;553;p74"/>
          <p:cNvSpPr txBox="1"/>
          <p:nvPr/>
        </p:nvSpPr>
        <p:spPr>
          <a:xfrm>
            <a:off x="6419150" y="3041775"/>
            <a:ext cx="1947000" cy="13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800" b="1" i="0" u="none" strike="noStrike" kern="0" cap="none" spc="0" normalizeH="0" baseline="0" noProof="0">
                <a:ln>
                  <a:noFill/>
                </a:ln>
                <a:solidFill>
                  <a:srgbClr val="2B2A32"/>
                </a:solidFill>
                <a:effectLst/>
                <a:uLnTx/>
                <a:uFillTx/>
                <a:latin typeface="Merriweather"/>
                <a:ea typeface="Merriweather"/>
                <a:cs typeface="Merriweather"/>
                <a:sym typeface="Merriweather"/>
              </a:rPr>
              <a:t>2</a:t>
            </a:r>
            <a:endParaRPr kumimoji="0" sz="7800" b="1" i="0" u="none" strike="noStrike" kern="0" cap="none" spc="0" normalizeH="0" baseline="0" noProof="0">
              <a:ln>
                <a:noFill/>
              </a:ln>
              <a:solidFill>
                <a:srgbClr val="2B2A32"/>
              </a:solidFill>
              <a:effectLst/>
              <a:uLnTx/>
              <a:uFillTx/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554" name="Google Shape;554;p74"/>
          <p:cNvSpPr/>
          <p:nvPr/>
        </p:nvSpPr>
        <p:spPr>
          <a:xfrm rot="-504781">
            <a:off x="7994488" y="347105"/>
            <a:ext cx="541325" cy="541325"/>
          </a:xfrm>
          <a:prstGeom prst="ellipse">
            <a:avLst/>
          </a:prstGeom>
          <a:solidFill>
            <a:srgbClr val="FFD4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75"/>
          <p:cNvSpPr/>
          <p:nvPr/>
        </p:nvSpPr>
        <p:spPr>
          <a:xfrm>
            <a:off x="680513" y="1626650"/>
            <a:ext cx="2434800" cy="14001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0" name="Google Shape;560;p75"/>
          <p:cNvSpPr txBox="1"/>
          <p:nvPr/>
        </p:nvSpPr>
        <p:spPr>
          <a:xfrm>
            <a:off x="679750" y="3168446"/>
            <a:ext cx="2455500" cy="16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04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EE8"/>
              </a:buClr>
              <a:buSzPts val="1200"/>
              <a:buFont typeface="Inter"/>
              <a:buChar char="➔"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2B2A32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Word of Mouth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2B2A32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3048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BEE8"/>
              </a:buClr>
              <a:buSzPts val="1200"/>
              <a:buFont typeface="Inter"/>
              <a:buChar char="➔"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2B2A32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Keyword Search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2B2A32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3048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BEE8"/>
              </a:buClr>
              <a:buSzPts val="1200"/>
              <a:buFont typeface="Inter"/>
              <a:buChar char="➔"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2B2A32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Geofencing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2B2A32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3048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BEE8"/>
              </a:buClr>
              <a:buSzPts val="1200"/>
              <a:buFont typeface="Inter"/>
              <a:buChar char="➔"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2B2A32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Lookalike Audiences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2B2A32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3048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00BEE8"/>
              </a:buClr>
              <a:buSzPts val="1200"/>
              <a:buFont typeface="Inter"/>
              <a:buChar char="➔"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2B2A32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Events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2B2A32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61" name="Google Shape;561;p75"/>
          <p:cNvSpPr txBox="1"/>
          <p:nvPr/>
        </p:nvSpPr>
        <p:spPr>
          <a:xfrm>
            <a:off x="3354625" y="3168450"/>
            <a:ext cx="2698800" cy="16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04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AC29"/>
              </a:buClr>
              <a:buSzPts val="1200"/>
              <a:buFont typeface="Inter"/>
              <a:buChar char="➔"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2B2A32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Retargeting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2B2A32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3048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2AC29"/>
              </a:buClr>
              <a:buSzPts val="1200"/>
              <a:buFont typeface="Inter"/>
              <a:buChar char="➔"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2B2A32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CRM / Email Mapping </a:t>
            </a:r>
            <a:endParaRPr kumimoji="0" sz="1200" b="0" i="1" u="none" strike="noStrike" kern="0" cap="none" spc="0" normalizeH="0" baseline="0" noProof="0">
              <a:ln>
                <a:noFill/>
              </a:ln>
              <a:solidFill>
                <a:srgbClr val="2B2A32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3048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2AC29"/>
              </a:buClr>
              <a:buSzPts val="1200"/>
              <a:buFont typeface="Inter"/>
              <a:buChar char="➔"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2B2A32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Organic / Paid Social 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2B2A32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3048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2AC29"/>
              </a:buClr>
              <a:buSzPts val="1200"/>
              <a:buFont typeface="Inter"/>
              <a:buChar char="➔"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2B2A32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Direct Mail / Offline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2B2A32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3048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F2AC29"/>
              </a:buClr>
              <a:buSzPts val="1200"/>
              <a:buFont typeface="Inter"/>
              <a:buChar char="➔"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2B2A32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SMS Messages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2B2A32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62" name="Google Shape;562;p75"/>
          <p:cNvSpPr txBox="1"/>
          <p:nvPr/>
        </p:nvSpPr>
        <p:spPr>
          <a:xfrm>
            <a:off x="6053375" y="3168446"/>
            <a:ext cx="2434800" cy="13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04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4824"/>
              </a:buClr>
              <a:buSzPts val="1200"/>
              <a:buFont typeface="Inter"/>
              <a:buChar char="➔"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2B2A32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Retargeting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2B2A32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3048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4824"/>
              </a:buClr>
              <a:buSzPts val="1200"/>
              <a:buFont typeface="Inter"/>
              <a:buChar char="➔"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2B2A32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Intent-Based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2B2A32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3048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4824"/>
              </a:buClr>
              <a:buSzPts val="1200"/>
              <a:buFont typeface="Inter"/>
              <a:buChar char="➔"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2B2A32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Smart Email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2B2A32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3048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FF4824"/>
              </a:buClr>
              <a:buSzPts val="1200"/>
              <a:buFont typeface="Inter"/>
              <a:buChar char="➔"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2B2A32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Personal Outreach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2B2A32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63" name="Google Shape;563;p75"/>
          <p:cNvSpPr/>
          <p:nvPr/>
        </p:nvSpPr>
        <p:spPr>
          <a:xfrm>
            <a:off x="680492" y="1626650"/>
            <a:ext cx="2434800" cy="14001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4" name="Google Shape;564;p75"/>
          <p:cNvSpPr/>
          <p:nvPr/>
        </p:nvSpPr>
        <p:spPr>
          <a:xfrm>
            <a:off x="3355338" y="1626650"/>
            <a:ext cx="2434800" cy="14001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5" name="Google Shape;565;p75"/>
          <p:cNvSpPr/>
          <p:nvPr/>
        </p:nvSpPr>
        <p:spPr>
          <a:xfrm>
            <a:off x="6030183" y="1626650"/>
            <a:ext cx="2434800" cy="14001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6" name="Google Shape;566;p75"/>
          <p:cNvSpPr/>
          <p:nvPr/>
        </p:nvSpPr>
        <p:spPr>
          <a:xfrm>
            <a:off x="679013" y="2597150"/>
            <a:ext cx="2434800" cy="429600"/>
          </a:xfrm>
          <a:prstGeom prst="rect">
            <a:avLst/>
          </a:prstGeom>
          <a:solidFill>
            <a:srgbClr val="00BE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7" name="Google Shape;567;p75"/>
          <p:cNvSpPr txBox="1"/>
          <p:nvPr/>
        </p:nvSpPr>
        <p:spPr>
          <a:xfrm>
            <a:off x="679013" y="2586457"/>
            <a:ext cx="24348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rriweather Sans Medium"/>
                <a:ea typeface="Merriweather Sans Medium"/>
                <a:cs typeface="Merriweather Sans Medium"/>
                <a:sym typeface="Merriweather Sans Medium"/>
              </a:rPr>
              <a:t>Awareness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rriweather Sans Medium"/>
              <a:ea typeface="Merriweather Sans Medium"/>
              <a:cs typeface="Merriweather Sans Medium"/>
              <a:sym typeface="Merriweather Sans Medium"/>
            </a:endParaRPr>
          </a:p>
        </p:txBody>
      </p:sp>
      <p:sp>
        <p:nvSpPr>
          <p:cNvPr id="568" name="Google Shape;568;p75"/>
          <p:cNvSpPr/>
          <p:nvPr/>
        </p:nvSpPr>
        <p:spPr>
          <a:xfrm>
            <a:off x="3355338" y="2597150"/>
            <a:ext cx="2434800" cy="429600"/>
          </a:xfrm>
          <a:prstGeom prst="rect">
            <a:avLst/>
          </a:prstGeom>
          <a:solidFill>
            <a:srgbClr val="F2AC2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9" name="Google Shape;569;p75"/>
          <p:cNvSpPr txBox="1"/>
          <p:nvPr/>
        </p:nvSpPr>
        <p:spPr>
          <a:xfrm>
            <a:off x="3355338" y="2586457"/>
            <a:ext cx="24348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rriweather Sans Medium"/>
                <a:ea typeface="Merriweather Sans Medium"/>
                <a:cs typeface="Merriweather Sans Medium"/>
                <a:sym typeface="Merriweather Sans Medium"/>
              </a:rPr>
              <a:t>Engagement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rriweather Sans Medium"/>
              <a:ea typeface="Merriweather Sans Medium"/>
              <a:cs typeface="Merriweather Sans Medium"/>
              <a:sym typeface="Merriweather Sans Medium"/>
            </a:endParaRPr>
          </a:p>
        </p:txBody>
      </p:sp>
      <p:sp>
        <p:nvSpPr>
          <p:cNvPr id="570" name="Google Shape;570;p75"/>
          <p:cNvSpPr/>
          <p:nvPr/>
        </p:nvSpPr>
        <p:spPr>
          <a:xfrm>
            <a:off x="6030188" y="2597150"/>
            <a:ext cx="2434800" cy="429600"/>
          </a:xfrm>
          <a:prstGeom prst="rect">
            <a:avLst/>
          </a:prstGeom>
          <a:solidFill>
            <a:srgbClr val="FF48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1" name="Google Shape;571;p75"/>
          <p:cNvSpPr txBox="1"/>
          <p:nvPr/>
        </p:nvSpPr>
        <p:spPr>
          <a:xfrm>
            <a:off x="6030188" y="2597150"/>
            <a:ext cx="24348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rriweather Sans Medium"/>
                <a:ea typeface="Merriweather Sans Medium"/>
                <a:cs typeface="Merriweather Sans Medium"/>
                <a:sym typeface="Merriweather Sans Medium"/>
              </a:rPr>
              <a:t>Conversion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rriweather Sans Medium"/>
              <a:ea typeface="Merriweather Sans Medium"/>
              <a:cs typeface="Merriweather Sans Medium"/>
              <a:sym typeface="Merriweather Sans Medium"/>
            </a:endParaRPr>
          </a:p>
        </p:txBody>
      </p:sp>
      <p:pic>
        <p:nvPicPr>
          <p:cNvPr id="572" name="Google Shape;572;p7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9013" y="1636035"/>
            <a:ext cx="977751" cy="977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75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3862" y="1636025"/>
            <a:ext cx="977751" cy="977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75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75233" y="1652550"/>
            <a:ext cx="944700" cy="944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5" name="Google Shape;575;p75"/>
          <p:cNvGrpSpPr/>
          <p:nvPr/>
        </p:nvGrpSpPr>
        <p:grpSpPr>
          <a:xfrm>
            <a:off x="679025" y="525775"/>
            <a:ext cx="7476325" cy="842725"/>
            <a:chOff x="679025" y="525775"/>
            <a:chExt cx="7476325" cy="842725"/>
          </a:xfrm>
        </p:grpSpPr>
        <p:sp>
          <p:nvSpPr>
            <p:cNvPr id="576" name="Google Shape;576;p75"/>
            <p:cNvSpPr/>
            <p:nvPr/>
          </p:nvSpPr>
          <p:spPr>
            <a:xfrm>
              <a:off x="679025" y="525775"/>
              <a:ext cx="34200" cy="582900"/>
            </a:xfrm>
            <a:prstGeom prst="rect">
              <a:avLst/>
            </a:prstGeom>
            <a:solidFill>
              <a:srgbClr val="FFD4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75"/>
            <p:cNvSpPr txBox="1"/>
            <p:nvPr/>
          </p:nvSpPr>
          <p:spPr>
            <a:xfrm>
              <a:off x="880950" y="537200"/>
              <a:ext cx="7274400" cy="83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2400" b="1" i="0" u="none" strike="noStrike" kern="0" cap="none" spc="0" normalizeH="0" baseline="0" noProof="0">
                  <a:ln>
                    <a:noFill/>
                  </a:ln>
                  <a:solidFill>
                    <a:srgbClr val="2B2A32"/>
                  </a:solidFill>
                  <a:effectLst/>
                  <a:uLnTx/>
                  <a:uFillTx/>
                  <a:latin typeface="Merriweather"/>
                  <a:ea typeface="Merriweather"/>
                  <a:cs typeface="Merriweather"/>
                  <a:sym typeface="Merriweather"/>
                </a:rPr>
                <a:t>Marketing funnel</a:t>
              </a: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2B2A32"/>
                </a:solidFill>
                <a:effectLst/>
                <a:uLnTx/>
                <a:uFillTx/>
                <a:latin typeface="Merriweather"/>
                <a:ea typeface="Merriweather"/>
                <a:cs typeface="Merriweather"/>
                <a:sym typeface="Merriweather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rgbClr val="5157CF"/>
                </a:solidFill>
                <a:effectLst/>
                <a:uLnTx/>
                <a:uFillTx/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</p:grpSp>
      <p:pic>
        <p:nvPicPr>
          <p:cNvPr id="578" name="Google Shape;578;p75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1986" y="337825"/>
            <a:ext cx="1321464" cy="55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" name="Google Shape;583;p76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6575" y="-175100"/>
            <a:ext cx="9517150" cy="1132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84" name="Google Shape;584;p76"/>
          <p:cNvCxnSpPr/>
          <p:nvPr/>
        </p:nvCxnSpPr>
        <p:spPr>
          <a:xfrm>
            <a:off x="-225850" y="954400"/>
            <a:ext cx="9835200" cy="0"/>
          </a:xfrm>
          <a:prstGeom prst="straightConnector1">
            <a:avLst/>
          </a:prstGeom>
          <a:noFill/>
          <a:ln w="38100" cap="flat" cmpd="sng">
            <a:solidFill>
              <a:srgbClr val="1DABA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85" name="Google Shape;585;p76"/>
          <p:cNvSpPr txBox="1"/>
          <p:nvPr/>
        </p:nvSpPr>
        <p:spPr>
          <a:xfrm>
            <a:off x="332925" y="1165975"/>
            <a:ext cx="3949500" cy="40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318ED0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Reach people at every stage of engagement, and simplify reporting with all channels in one place</a:t>
            </a:r>
            <a:br>
              <a:rPr kumimoji="0" lang="en" sz="2000" b="0" i="0" u="none" strike="noStrike" kern="0" cap="none" spc="0" normalizeH="0" baseline="0" noProof="0">
                <a:ln>
                  <a:noFill/>
                </a:ln>
                <a:solidFill>
                  <a:srgbClr val="318ED0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</a:b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318ED0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00" b="0" i="0" u="none" strike="noStrike" kern="0" cap="none" spc="0" normalizeH="0" baseline="0" noProof="0">
              <a:ln>
                <a:noFill/>
              </a:ln>
              <a:solidFill>
                <a:srgbClr val="318ED0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700" b="0" i="0" u="none" strike="noStrike" kern="0" cap="none" spc="0" normalizeH="0" baseline="0" noProof="0">
                <a:ln>
                  <a:noFill/>
                </a:ln>
                <a:solidFill>
                  <a:srgbClr val="2B2A32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Email </a:t>
            </a:r>
            <a:endParaRPr kumimoji="0" sz="1700" b="0" i="0" u="none" strike="noStrike" kern="0" cap="none" spc="0" normalizeH="0" baseline="0" noProof="0">
              <a:ln>
                <a:noFill/>
              </a:ln>
              <a:solidFill>
                <a:srgbClr val="2B2A32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700" b="0" i="0" u="none" strike="noStrike" kern="0" cap="none" spc="0" normalizeH="0" baseline="0" noProof="0">
                <a:ln>
                  <a:noFill/>
                </a:ln>
                <a:solidFill>
                  <a:srgbClr val="2B2A32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Display Ads</a:t>
            </a:r>
            <a:endParaRPr kumimoji="0" sz="1700" b="0" i="0" u="none" strike="noStrike" kern="0" cap="none" spc="0" normalizeH="0" baseline="0" noProof="0">
              <a:ln>
                <a:noFill/>
              </a:ln>
              <a:solidFill>
                <a:srgbClr val="2B2A32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700" b="0" i="0" u="none" strike="noStrike" kern="0" cap="none" spc="0" normalizeH="0" baseline="0" noProof="0">
                <a:ln>
                  <a:noFill/>
                </a:ln>
                <a:solidFill>
                  <a:srgbClr val="2B2A32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Social Ads</a:t>
            </a:r>
            <a:endParaRPr kumimoji="0" sz="17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Website Engagement</a:t>
            </a:r>
            <a:endParaRPr kumimoji="0" sz="17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700" b="0" i="0" u="none" strike="noStrike" kern="0" cap="none" spc="0" normalizeH="0" baseline="0" noProof="0">
                <a:ln>
                  <a:noFill/>
                </a:ln>
                <a:solidFill>
                  <a:srgbClr val="2B2A32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Marketing Automation</a:t>
            </a:r>
            <a:endParaRPr kumimoji="0" sz="1700" b="0" i="0" u="none" strike="noStrike" kern="0" cap="none" spc="0" normalizeH="0" baseline="0" noProof="0">
              <a:ln>
                <a:noFill/>
              </a:ln>
              <a:solidFill>
                <a:srgbClr val="2B2A32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700" b="0" i="0" u="none" strike="noStrike" kern="0" cap="none" spc="0" normalizeH="0" baseline="0" noProof="0">
                <a:ln>
                  <a:noFill/>
                </a:ln>
                <a:solidFill>
                  <a:srgbClr val="2B2A32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Landing Pages</a:t>
            </a:r>
            <a:endParaRPr kumimoji="0" sz="1700" b="0" i="0" u="none" strike="noStrike" kern="0" cap="none" spc="0" normalizeH="0" baseline="0" noProof="0">
              <a:ln>
                <a:noFill/>
              </a:ln>
              <a:solidFill>
                <a:srgbClr val="2B2A32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2B2A32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586" name="Google Shape;586;p76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8387519">
            <a:off x="-50932" y="2259109"/>
            <a:ext cx="631365" cy="631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76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8387519">
            <a:off x="-50932" y="2662591"/>
            <a:ext cx="631365" cy="631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76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8387519">
            <a:off x="-50932" y="3053727"/>
            <a:ext cx="631365" cy="631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76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8387519">
            <a:off x="-50932" y="3425306"/>
            <a:ext cx="631365" cy="631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76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8387519">
            <a:off x="-50932" y="3816459"/>
            <a:ext cx="631365" cy="631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76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8387519">
            <a:off x="-50932" y="4227202"/>
            <a:ext cx="631365" cy="631361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Google Shape;592;p76"/>
          <p:cNvSpPr txBox="1"/>
          <p:nvPr/>
        </p:nvSpPr>
        <p:spPr>
          <a:xfrm>
            <a:off x="400925" y="204550"/>
            <a:ext cx="4516800" cy="6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7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rriweather"/>
                <a:ea typeface="Merriweather"/>
                <a:cs typeface="Merriweather"/>
                <a:sym typeface="Merriweather"/>
              </a:rPr>
              <a:t>Omnichannel Campaigns</a:t>
            </a:r>
            <a:endParaRPr kumimoji="0" sz="27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93" name="Google Shape;593;p76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2425" y="492062"/>
            <a:ext cx="4937774" cy="46514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8" name="Google Shape;598;p77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575" y="1384125"/>
            <a:ext cx="4095675" cy="342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77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53425" y="575925"/>
            <a:ext cx="3790574" cy="4567574"/>
          </a:xfrm>
          <a:prstGeom prst="rect">
            <a:avLst/>
          </a:prstGeom>
          <a:noFill/>
          <a:ln>
            <a:noFill/>
          </a:ln>
        </p:spPr>
      </p:pic>
      <p:sp>
        <p:nvSpPr>
          <p:cNvPr id="600" name="Google Shape;600;p77"/>
          <p:cNvSpPr/>
          <p:nvPr/>
        </p:nvSpPr>
        <p:spPr>
          <a:xfrm>
            <a:off x="5353425" y="630775"/>
            <a:ext cx="3790500" cy="4512600"/>
          </a:xfrm>
          <a:prstGeom prst="rect">
            <a:avLst/>
          </a:prstGeom>
          <a:solidFill>
            <a:srgbClr val="000000">
              <a:alpha val="25700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01" name="Google Shape;601;p77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7200" y="2284150"/>
            <a:ext cx="1357975" cy="1131650"/>
          </a:xfrm>
          <a:prstGeom prst="rect">
            <a:avLst/>
          </a:prstGeom>
          <a:noFill/>
          <a:ln>
            <a:noFill/>
          </a:ln>
        </p:spPr>
      </p:pic>
      <p:sp>
        <p:nvSpPr>
          <p:cNvPr id="602" name="Google Shape;602;p77"/>
          <p:cNvSpPr txBox="1">
            <a:spLocks noGrp="1"/>
          </p:cNvSpPr>
          <p:nvPr>
            <p:ph type="title"/>
          </p:nvPr>
        </p:nvSpPr>
        <p:spPr>
          <a:xfrm>
            <a:off x="196492" y="123925"/>
            <a:ext cx="8490300" cy="4110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Donation Geofencing</a:t>
            </a:r>
            <a:endParaRPr/>
          </a:p>
        </p:txBody>
      </p:sp>
      <p:sp>
        <p:nvSpPr>
          <p:cNvPr id="603" name="Google Shape;603;p77"/>
          <p:cNvSpPr/>
          <p:nvPr/>
        </p:nvSpPr>
        <p:spPr>
          <a:xfrm>
            <a:off x="0" y="0"/>
            <a:ext cx="9211500" cy="630900"/>
          </a:xfrm>
          <a:prstGeom prst="rect">
            <a:avLst/>
          </a:prstGeom>
          <a:solidFill>
            <a:srgbClr val="21345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4" name="Google Shape;604;p77"/>
          <p:cNvSpPr txBox="1"/>
          <p:nvPr/>
        </p:nvSpPr>
        <p:spPr>
          <a:xfrm>
            <a:off x="187575" y="0"/>
            <a:ext cx="3615300" cy="6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BEE8"/>
                </a:solidFill>
                <a:effectLst/>
                <a:uLnTx/>
                <a:uFillTx/>
                <a:latin typeface="Inter ExtraBold"/>
                <a:ea typeface="Inter ExtraBold"/>
                <a:cs typeface="Inter ExtraBold"/>
                <a:sym typeface="Inter ExtraBold"/>
              </a:rPr>
              <a:t>Awareness   </a:t>
            </a:r>
            <a:r>
              <a:rPr kumimoji="0" lang="en" sz="1700" b="0" i="0" u="none" strike="noStrike" kern="0" cap="none" spc="0" normalizeH="0" baseline="0" noProof="0">
                <a:ln>
                  <a:noFill/>
                </a:ln>
                <a:solidFill>
                  <a:srgbClr val="00BEE8"/>
                </a:solidFill>
                <a:effectLst/>
                <a:uLnTx/>
                <a:uFillTx/>
                <a:latin typeface="Merriweather Light"/>
                <a:ea typeface="Merriweather Light"/>
                <a:cs typeface="Merriweather Light"/>
                <a:sym typeface="Merriweather Light"/>
              </a:rPr>
              <a:t>Geofencing</a:t>
            </a:r>
            <a:endParaRPr kumimoji="0" sz="1700" b="0" i="0" u="none" strike="noStrike" kern="0" cap="none" spc="0" normalizeH="0" baseline="0" noProof="0">
              <a:ln>
                <a:noFill/>
              </a:ln>
              <a:solidFill>
                <a:srgbClr val="00BEE8"/>
              </a:solidFill>
              <a:effectLst/>
              <a:uLnTx/>
              <a:uFillTx/>
              <a:latin typeface="Merriweather Light"/>
              <a:ea typeface="Merriweather Light"/>
              <a:cs typeface="Merriweather Light"/>
              <a:sym typeface="Merriweather Light"/>
            </a:endParaRPr>
          </a:p>
        </p:txBody>
      </p:sp>
      <p:sp>
        <p:nvSpPr>
          <p:cNvPr id="605" name="Google Shape;605;p77"/>
          <p:cNvSpPr txBox="1"/>
          <p:nvPr/>
        </p:nvSpPr>
        <p:spPr>
          <a:xfrm>
            <a:off x="568575" y="985375"/>
            <a:ext cx="3514800" cy="68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0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E397"/>
              </a:buClr>
              <a:buSzPts val="4100"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2B2A32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Target people in specific locations.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2B2A32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606" name="Google Shape;606;p77"/>
          <p:cNvCxnSpPr/>
          <p:nvPr/>
        </p:nvCxnSpPr>
        <p:spPr>
          <a:xfrm>
            <a:off x="2905125" y="315450"/>
            <a:ext cx="4867800" cy="0"/>
          </a:xfrm>
          <a:prstGeom prst="straightConnector1">
            <a:avLst/>
          </a:prstGeom>
          <a:noFill/>
          <a:ln w="9525" cap="flat" cmpd="sng">
            <a:solidFill>
              <a:srgbClr val="00BEE8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07" name="Google Shape;607;p77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8800" y="55127"/>
            <a:ext cx="520822" cy="520800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Google Shape;608;p77"/>
          <p:cNvSpPr/>
          <p:nvPr/>
        </p:nvSpPr>
        <p:spPr>
          <a:xfrm>
            <a:off x="8201350" y="4302163"/>
            <a:ext cx="3125700" cy="592800"/>
          </a:xfrm>
          <a:prstGeom prst="parallelogram">
            <a:avLst>
              <a:gd name="adj" fmla="val 0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9" name="Google Shape;609;p77"/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6546" y="4283114"/>
            <a:ext cx="722739" cy="63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78"/>
          <p:cNvSpPr txBox="1">
            <a:spLocks noGrp="1"/>
          </p:cNvSpPr>
          <p:nvPr>
            <p:ph type="title"/>
          </p:nvPr>
        </p:nvSpPr>
        <p:spPr>
          <a:xfrm>
            <a:off x="196492" y="123925"/>
            <a:ext cx="8490300" cy="411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Donation Lookalike</a:t>
            </a:r>
            <a:endParaRPr/>
          </a:p>
        </p:txBody>
      </p:sp>
      <p:sp>
        <p:nvSpPr>
          <p:cNvPr id="615" name="Google Shape;615;p78"/>
          <p:cNvSpPr txBox="1"/>
          <p:nvPr/>
        </p:nvSpPr>
        <p:spPr>
          <a:xfrm>
            <a:off x="479475" y="768325"/>
            <a:ext cx="4911000" cy="10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2B2A32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Build an audience from scratch that matches characteristics of your existing donors: income demographics, purchase history, industry affiliation, location, and more.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2B2A32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6" name="Google Shape;616;p78"/>
          <p:cNvSpPr/>
          <p:nvPr/>
        </p:nvSpPr>
        <p:spPr>
          <a:xfrm>
            <a:off x="-35300" y="-95250"/>
            <a:ext cx="9483600" cy="726300"/>
          </a:xfrm>
          <a:prstGeom prst="rect">
            <a:avLst/>
          </a:prstGeom>
          <a:solidFill>
            <a:srgbClr val="21345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7" name="Google Shape;617;p78"/>
          <p:cNvSpPr txBox="1"/>
          <p:nvPr/>
        </p:nvSpPr>
        <p:spPr>
          <a:xfrm>
            <a:off x="174675" y="0"/>
            <a:ext cx="3495600" cy="6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BEE8"/>
                </a:solidFill>
                <a:effectLst/>
                <a:uLnTx/>
                <a:uFillTx/>
                <a:latin typeface="Inter ExtraBold"/>
                <a:ea typeface="Inter ExtraBold"/>
                <a:cs typeface="Inter ExtraBold"/>
                <a:sym typeface="Inter ExtraBold"/>
              </a:rPr>
              <a:t>Awareness   </a:t>
            </a:r>
            <a:r>
              <a:rPr kumimoji="0" lang="en" sz="1700" b="0" i="0" u="none" strike="noStrike" kern="0" cap="none" spc="0" normalizeH="0" baseline="0" noProof="0">
                <a:ln>
                  <a:noFill/>
                </a:ln>
                <a:solidFill>
                  <a:srgbClr val="00BEE8"/>
                </a:solidFill>
                <a:effectLst/>
                <a:uLnTx/>
                <a:uFillTx/>
                <a:latin typeface="Merriweather Light"/>
                <a:ea typeface="Merriweather Light"/>
                <a:cs typeface="Merriweather Light"/>
                <a:sym typeface="Merriweather Light"/>
              </a:rPr>
              <a:t>Affinity Targeting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BEE8"/>
              </a:solidFill>
              <a:effectLst/>
              <a:uLnTx/>
              <a:uFillTx/>
              <a:latin typeface="Merriweather Light"/>
              <a:ea typeface="Merriweather Light"/>
              <a:cs typeface="Merriweather Light"/>
              <a:sym typeface="Merriweather Light"/>
            </a:endParaRPr>
          </a:p>
        </p:txBody>
      </p:sp>
      <p:cxnSp>
        <p:nvCxnSpPr>
          <p:cNvPr id="618" name="Google Shape;618;p78"/>
          <p:cNvCxnSpPr>
            <a:stCxn id="617" idx="3"/>
          </p:cNvCxnSpPr>
          <p:nvPr/>
        </p:nvCxnSpPr>
        <p:spPr>
          <a:xfrm>
            <a:off x="3670275" y="315450"/>
            <a:ext cx="4102500" cy="0"/>
          </a:xfrm>
          <a:prstGeom prst="straightConnector1">
            <a:avLst/>
          </a:prstGeom>
          <a:noFill/>
          <a:ln w="9525" cap="flat" cmpd="sng">
            <a:solidFill>
              <a:srgbClr val="00BEE8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19" name="Google Shape;619;p7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8800" y="55127"/>
            <a:ext cx="520822" cy="52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78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150" y="1678700"/>
            <a:ext cx="5330724" cy="3279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21" name="Google Shape;621;p78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18875" y="630900"/>
            <a:ext cx="3858077" cy="4512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p78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5363" y="1678700"/>
            <a:ext cx="1625100" cy="493800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Google Shape;623;p78"/>
          <p:cNvSpPr/>
          <p:nvPr/>
        </p:nvSpPr>
        <p:spPr>
          <a:xfrm>
            <a:off x="8205450" y="4321975"/>
            <a:ext cx="2934300" cy="592800"/>
          </a:xfrm>
          <a:prstGeom prst="parallelogram">
            <a:avLst>
              <a:gd name="adj" fmla="val 0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4" name="Google Shape;624;p78"/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0078" y="4432555"/>
            <a:ext cx="1178008" cy="3716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79"/>
          <p:cNvSpPr txBox="1">
            <a:spLocks noGrp="1"/>
          </p:cNvSpPr>
          <p:nvPr>
            <p:ph type="title"/>
          </p:nvPr>
        </p:nvSpPr>
        <p:spPr>
          <a:xfrm>
            <a:off x="196492" y="123925"/>
            <a:ext cx="8490300" cy="4110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Donation Search</a:t>
            </a:r>
            <a:endParaRPr/>
          </a:p>
        </p:txBody>
      </p:sp>
      <p:pic>
        <p:nvPicPr>
          <p:cNvPr id="630" name="Google Shape;630;p79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53425" y="618000"/>
            <a:ext cx="3790577" cy="4525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79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53425" y="1212600"/>
            <a:ext cx="3374275" cy="3479475"/>
          </a:xfrm>
          <a:prstGeom prst="rect">
            <a:avLst/>
          </a:prstGeom>
          <a:noFill/>
          <a:ln>
            <a:noFill/>
          </a:ln>
        </p:spPr>
      </p:pic>
      <p:sp>
        <p:nvSpPr>
          <p:cNvPr id="632" name="Google Shape;632;p79"/>
          <p:cNvSpPr/>
          <p:nvPr/>
        </p:nvSpPr>
        <p:spPr>
          <a:xfrm>
            <a:off x="-35300" y="0"/>
            <a:ext cx="9483600" cy="630900"/>
          </a:xfrm>
          <a:prstGeom prst="rect">
            <a:avLst/>
          </a:prstGeom>
          <a:solidFill>
            <a:srgbClr val="21345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3" name="Google Shape;633;p79"/>
          <p:cNvSpPr txBox="1"/>
          <p:nvPr/>
        </p:nvSpPr>
        <p:spPr>
          <a:xfrm>
            <a:off x="247725" y="0"/>
            <a:ext cx="3626400" cy="6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BEE8"/>
                </a:solidFill>
                <a:effectLst/>
                <a:uLnTx/>
                <a:uFillTx/>
                <a:latin typeface="Inter ExtraBold"/>
                <a:ea typeface="Inter ExtraBold"/>
                <a:cs typeface="Inter ExtraBold"/>
                <a:sym typeface="Inter ExtraBold"/>
              </a:rPr>
              <a:t>Awareness   </a:t>
            </a: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BEE8"/>
                </a:solidFill>
                <a:effectLst/>
                <a:uLnTx/>
                <a:uFillTx/>
                <a:latin typeface="Merriweather Light"/>
                <a:ea typeface="Merriweather Light"/>
                <a:cs typeface="Merriweather Light"/>
                <a:sym typeface="Merriweather Light"/>
              </a:rPr>
              <a:t>Keyword Search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BEE8"/>
              </a:solidFill>
              <a:effectLst/>
              <a:uLnTx/>
              <a:uFillTx/>
              <a:latin typeface="Merriweather Light"/>
              <a:ea typeface="Merriweather Light"/>
              <a:cs typeface="Merriweather Light"/>
              <a:sym typeface="Merriweather Light"/>
            </a:endParaRPr>
          </a:p>
        </p:txBody>
      </p:sp>
      <p:sp>
        <p:nvSpPr>
          <p:cNvPr id="634" name="Google Shape;634;p79"/>
          <p:cNvSpPr txBox="1"/>
          <p:nvPr/>
        </p:nvSpPr>
        <p:spPr>
          <a:xfrm>
            <a:off x="568575" y="985375"/>
            <a:ext cx="3546300" cy="5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0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E397"/>
              </a:buClr>
              <a:buSzPts val="4100"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2B2A32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Serve dynamic messages to people searching for your services or related topics.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2B2A32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35" name="Google Shape;635;p79"/>
          <p:cNvSpPr/>
          <p:nvPr/>
        </p:nvSpPr>
        <p:spPr>
          <a:xfrm>
            <a:off x="7283275" y="4321974"/>
            <a:ext cx="3125700" cy="571500"/>
          </a:xfrm>
          <a:prstGeom prst="parallelogram">
            <a:avLst>
              <a:gd name="adj" fmla="val 0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6" name="Google Shape;636;p79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3950" y="1663100"/>
            <a:ext cx="1314850" cy="109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Google Shape;637;p79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8249" y="4459436"/>
            <a:ext cx="1553100" cy="32229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38" name="Google Shape;638;p79"/>
          <p:cNvCxnSpPr>
            <a:stCxn id="633" idx="3"/>
          </p:cNvCxnSpPr>
          <p:nvPr/>
        </p:nvCxnSpPr>
        <p:spPr>
          <a:xfrm>
            <a:off x="3874125" y="315450"/>
            <a:ext cx="4524900" cy="0"/>
          </a:xfrm>
          <a:prstGeom prst="straightConnector1">
            <a:avLst/>
          </a:prstGeom>
          <a:noFill/>
          <a:ln w="9525" cap="flat" cmpd="sng">
            <a:solidFill>
              <a:srgbClr val="00BEE8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39" name="Google Shape;639;p79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8800" y="55127"/>
            <a:ext cx="520822" cy="52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Google Shape;640;p79"/>
          <p:cNvPicPr preferRelativeResize="0"/>
          <p:nvPr/>
        </p:nvPicPr>
        <p:blipFill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575" y="2375424"/>
            <a:ext cx="5498775" cy="1540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80"/>
          <p:cNvSpPr txBox="1">
            <a:spLocks noGrp="1"/>
          </p:cNvSpPr>
          <p:nvPr>
            <p:ph type="title"/>
          </p:nvPr>
        </p:nvSpPr>
        <p:spPr>
          <a:xfrm>
            <a:off x="196492" y="123925"/>
            <a:ext cx="8490300" cy="4110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Program Awareness FB Retargeting</a:t>
            </a:r>
            <a:endParaRPr/>
          </a:p>
        </p:txBody>
      </p:sp>
      <p:pic>
        <p:nvPicPr>
          <p:cNvPr id="646" name="Google Shape;646;p8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53425" y="630900"/>
            <a:ext cx="3819602" cy="4645201"/>
          </a:xfrm>
          <a:prstGeom prst="rect">
            <a:avLst/>
          </a:prstGeom>
          <a:noFill/>
          <a:ln>
            <a:noFill/>
          </a:ln>
        </p:spPr>
      </p:pic>
      <p:sp>
        <p:nvSpPr>
          <p:cNvPr id="647" name="Google Shape;647;p80"/>
          <p:cNvSpPr txBox="1">
            <a:spLocks noGrp="1"/>
          </p:cNvSpPr>
          <p:nvPr>
            <p:ph type="title"/>
          </p:nvPr>
        </p:nvSpPr>
        <p:spPr>
          <a:xfrm>
            <a:off x="492375" y="985375"/>
            <a:ext cx="3948900" cy="9675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B2A32"/>
                </a:solidFill>
                <a:latin typeface="Inter"/>
                <a:ea typeface="Inter"/>
                <a:cs typeface="Inter"/>
                <a:sym typeface="Inter"/>
              </a:rPr>
              <a:t>Remind your audience about your program(s) while they scroll through Facebook and Instagram.</a:t>
            </a:r>
            <a:endParaRPr sz="2755"/>
          </a:p>
        </p:txBody>
      </p:sp>
      <p:sp>
        <p:nvSpPr>
          <p:cNvPr id="648" name="Google Shape;648;p80"/>
          <p:cNvSpPr/>
          <p:nvPr/>
        </p:nvSpPr>
        <p:spPr>
          <a:xfrm>
            <a:off x="-35300" y="0"/>
            <a:ext cx="9483600" cy="630900"/>
          </a:xfrm>
          <a:prstGeom prst="rect">
            <a:avLst/>
          </a:prstGeom>
          <a:solidFill>
            <a:srgbClr val="21345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9" name="Google Shape;649;p80"/>
          <p:cNvSpPr txBox="1"/>
          <p:nvPr/>
        </p:nvSpPr>
        <p:spPr>
          <a:xfrm>
            <a:off x="476250" y="0"/>
            <a:ext cx="4573200" cy="6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F2AC29"/>
                </a:solidFill>
                <a:effectLst/>
                <a:uLnTx/>
                <a:uFillTx/>
                <a:latin typeface="Inter ExtraBold"/>
                <a:ea typeface="Inter ExtraBold"/>
                <a:cs typeface="Inter ExtraBold"/>
                <a:sym typeface="Inter ExtraBold"/>
              </a:rPr>
              <a:t>Engagement   </a:t>
            </a: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F2AC29"/>
                </a:solidFill>
                <a:effectLst/>
                <a:uLnTx/>
                <a:uFillTx/>
                <a:latin typeface="Merriweather Light"/>
                <a:ea typeface="Merriweather Light"/>
                <a:cs typeface="Merriweather Light"/>
                <a:sym typeface="Merriweather Light"/>
              </a:rPr>
              <a:t>Facebook Retargeting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2AC29"/>
              </a:solidFill>
              <a:effectLst/>
              <a:uLnTx/>
              <a:uFillTx/>
              <a:latin typeface="Merriweather Light"/>
              <a:ea typeface="Merriweather Light"/>
              <a:cs typeface="Merriweather Light"/>
              <a:sym typeface="Merriweather Light"/>
            </a:endParaRPr>
          </a:p>
        </p:txBody>
      </p:sp>
      <p:cxnSp>
        <p:nvCxnSpPr>
          <p:cNvPr id="650" name="Google Shape;650;p80"/>
          <p:cNvCxnSpPr>
            <a:stCxn id="649" idx="3"/>
          </p:cNvCxnSpPr>
          <p:nvPr/>
        </p:nvCxnSpPr>
        <p:spPr>
          <a:xfrm>
            <a:off x="5049450" y="315450"/>
            <a:ext cx="2547900" cy="0"/>
          </a:xfrm>
          <a:prstGeom prst="straightConnector1">
            <a:avLst/>
          </a:prstGeom>
          <a:noFill/>
          <a:ln w="9525" cap="flat" cmpd="sng">
            <a:solidFill>
              <a:srgbClr val="F2AC29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51" name="Google Shape;651;p80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11875" y="54852"/>
            <a:ext cx="521200" cy="521200"/>
          </a:xfrm>
          <a:prstGeom prst="rect">
            <a:avLst/>
          </a:prstGeom>
          <a:noFill/>
          <a:ln>
            <a:noFill/>
          </a:ln>
        </p:spPr>
      </p:pic>
      <p:sp>
        <p:nvSpPr>
          <p:cNvPr id="652" name="Google Shape;652;p80"/>
          <p:cNvSpPr/>
          <p:nvPr/>
        </p:nvSpPr>
        <p:spPr>
          <a:xfrm>
            <a:off x="7129300" y="4321975"/>
            <a:ext cx="3948900" cy="592800"/>
          </a:xfrm>
          <a:prstGeom prst="parallelogram">
            <a:avLst>
              <a:gd name="adj" fmla="val 0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3" name="Google Shape;653;p80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4248" y="4360575"/>
            <a:ext cx="1645881" cy="52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Google Shape;654;p80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250" y="1601000"/>
            <a:ext cx="3819601" cy="354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81"/>
          <p:cNvSpPr txBox="1">
            <a:spLocks noGrp="1"/>
          </p:cNvSpPr>
          <p:nvPr>
            <p:ph type="title"/>
          </p:nvPr>
        </p:nvSpPr>
        <p:spPr>
          <a:xfrm>
            <a:off x="196492" y="123925"/>
            <a:ext cx="8490300" cy="4110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Events Smart Send</a:t>
            </a:r>
            <a:endParaRPr/>
          </a:p>
        </p:txBody>
      </p:sp>
      <p:pic>
        <p:nvPicPr>
          <p:cNvPr id="660" name="Google Shape;660;p8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53425" y="630900"/>
            <a:ext cx="3790574" cy="4517926"/>
          </a:xfrm>
          <a:prstGeom prst="rect">
            <a:avLst/>
          </a:prstGeom>
          <a:noFill/>
          <a:ln>
            <a:noFill/>
          </a:ln>
        </p:spPr>
      </p:pic>
      <p:sp>
        <p:nvSpPr>
          <p:cNvPr id="661" name="Google Shape;661;p81"/>
          <p:cNvSpPr txBox="1">
            <a:spLocks noGrp="1"/>
          </p:cNvSpPr>
          <p:nvPr>
            <p:ph type="title"/>
          </p:nvPr>
        </p:nvSpPr>
        <p:spPr>
          <a:xfrm>
            <a:off x="492375" y="985375"/>
            <a:ext cx="4214100" cy="9675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B2A32"/>
                </a:solidFill>
                <a:latin typeface="Inter"/>
                <a:ea typeface="Inter"/>
                <a:cs typeface="Inter"/>
                <a:sym typeface="Inter"/>
              </a:rPr>
              <a:t>Send emails triggered by someone’s interaction with your website or ads — and see how many register for your event. </a:t>
            </a:r>
            <a:endParaRPr sz="2755"/>
          </a:p>
        </p:txBody>
      </p:sp>
      <p:sp>
        <p:nvSpPr>
          <p:cNvPr id="662" name="Google Shape;662;p81"/>
          <p:cNvSpPr/>
          <p:nvPr/>
        </p:nvSpPr>
        <p:spPr>
          <a:xfrm>
            <a:off x="-35300" y="0"/>
            <a:ext cx="9483600" cy="630900"/>
          </a:xfrm>
          <a:prstGeom prst="rect">
            <a:avLst/>
          </a:prstGeom>
          <a:solidFill>
            <a:srgbClr val="21345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3" name="Google Shape;663;p81"/>
          <p:cNvSpPr txBox="1"/>
          <p:nvPr/>
        </p:nvSpPr>
        <p:spPr>
          <a:xfrm>
            <a:off x="476250" y="0"/>
            <a:ext cx="3819600" cy="6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F2AC29"/>
                </a:solidFill>
                <a:effectLst/>
                <a:uLnTx/>
                <a:uFillTx/>
                <a:latin typeface="Inter ExtraBold"/>
                <a:ea typeface="Inter ExtraBold"/>
                <a:cs typeface="Inter ExtraBold"/>
                <a:sym typeface="Inter ExtraBold"/>
              </a:rPr>
              <a:t>Engagement   </a:t>
            </a: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F2AC29"/>
                </a:solidFill>
                <a:effectLst/>
                <a:uLnTx/>
                <a:uFillTx/>
                <a:latin typeface="Merriweather Light"/>
                <a:ea typeface="Merriweather Light"/>
                <a:cs typeface="Merriweather Light"/>
                <a:sym typeface="Merriweather Light"/>
              </a:rPr>
              <a:t>Smart Send Email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2AC29"/>
              </a:solidFill>
              <a:effectLst/>
              <a:uLnTx/>
              <a:uFillTx/>
              <a:latin typeface="Merriweather Light"/>
              <a:ea typeface="Merriweather Light"/>
              <a:cs typeface="Merriweather Light"/>
              <a:sym typeface="Merriweather Light"/>
            </a:endParaRPr>
          </a:p>
        </p:txBody>
      </p:sp>
      <p:cxnSp>
        <p:nvCxnSpPr>
          <p:cNvPr id="664" name="Google Shape;664;p81"/>
          <p:cNvCxnSpPr>
            <a:stCxn id="663" idx="3"/>
          </p:cNvCxnSpPr>
          <p:nvPr/>
        </p:nvCxnSpPr>
        <p:spPr>
          <a:xfrm>
            <a:off x="4295850" y="315450"/>
            <a:ext cx="3459300" cy="0"/>
          </a:xfrm>
          <a:prstGeom prst="straightConnector1">
            <a:avLst/>
          </a:prstGeom>
          <a:noFill/>
          <a:ln w="9525" cap="flat" cmpd="sng">
            <a:solidFill>
              <a:srgbClr val="F2AC29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65" name="Google Shape;665;p81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11875" y="54852"/>
            <a:ext cx="521200" cy="521200"/>
          </a:xfrm>
          <a:prstGeom prst="rect">
            <a:avLst/>
          </a:prstGeom>
          <a:noFill/>
          <a:ln>
            <a:noFill/>
          </a:ln>
        </p:spPr>
      </p:pic>
      <p:sp>
        <p:nvSpPr>
          <p:cNvPr id="666" name="Google Shape;666;p81"/>
          <p:cNvSpPr/>
          <p:nvPr/>
        </p:nvSpPr>
        <p:spPr>
          <a:xfrm>
            <a:off x="7963850" y="4321975"/>
            <a:ext cx="3266700" cy="559800"/>
          </a:xfrm>
          <a:prstGeom prst="parallelogram">
            <a:avLst>
              <a:gd name="adj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7" name="Google Shape;667;p81"/>
          <p:cNvSpPr/>
          <p:nvPr/>
        </p:nvSpPr>
        <p:spPr>
          <a:xfrm>
            <a:off x="7963850" y="4321975"/>
            <a:ext cx="3266700" cy="559800"/>
          </a:xfrm>
          <a:prstGeom prst="parallelogram">
            <a:avLst>
              <a:gd name="adj" fmla="val 0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8" name="Google Shape;668;p81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8676" y="4437013"/>
            <a:ext cx="1016175" cy="32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81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5375" y="1701600"/>
            <a:ext cx="1728100" cy="3331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82"/>
          <p:cNvSpPr txBox="1">
            <a:spLocks noGrp="1"/>
          </p:cNvSpPr>
          <p:nvPr>
            <p:ph type="title"/>
          </p:nvPr>
        </p:nvSpPr>
        <p:spPr>
          <a:xfrm>
            <a:off x="196492" y="123925"/>
            <a:ext cx="8490300" cy="4110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Donation Retargeting</a:t>
            </a:r>
            <a:endParaRPr/>
          </a:p>
        </p:txBody>
      </p:sp>
      <p:pic>
        <p:nvPicPr>
          <p:cNvPr id="675" name="Google Shape;675;p82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53425" y="618000"/>
            <a:ext cx="3790572" cy="4525499"/>
          </a:xfrm>
          <a:prstGeom prst="rect">
            <a:avLst/>
          </a:prstGeom>
          <a:noFill/>
          <a:ln>
            <a:noFill/>
          </a:ln>
        </p:spPr>
      </p:pic>
      <p:sp>
        <p:nvSpPr>
          <p:cNvPr id="676" name="Google Shape;676;p82"/>
          <p:cNvSpPr txBox="1">
            <a:spLocks noGrp="1"/>
          </p:cNvSpPr>
          <p:nvPr>
            <p:ph type="title"/>
          </p:nvPr>
        </p:nvSpPr>
        <p:spPr>
          <a:xfrm>
            <a:off x="492375" y="985375"/>
            <a:ext cx="3597600" cy="11982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2B2A32"/>
                </a:solidFill>
                <a:latin typeface="Inter"/>
                <a:ea typeface="Inter"/>
                <a:cs typeface="Inter"/>
                <a:sym typeface="Inter"/>
              </a:rPr>
              <a:t>Serve targeted ads to people who visit specific pages on your website.</a:t>
            </a:r>
            <a:endParaRPr/>
          </a:p>
        </p:txBody>
      </p:sp>
      <p:sp>
        <p:nvSpPr>
          <p:cNvPr id="677" name="Google Shape;677;p82"/>
          <p:cNvSpPr/>
          <p:nvPr/>
        </p:nvSpPr>
        <p:spPr>
          <a:xfrm>
            <a:off x="-35300" y="0"/>
            <a:ext cx="9179400" cy="630900"/>
          </a:xfrm>
          <a:prstGeom prst="rect">
            <a:avLst/>
          </a:prstGeom>
          <a:solidFill>
            <a:srgbClr val="21345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8" name="Google Shape;678;p82"/>
          <p:cNvSpPr txBox="1"/>
          <p:nvPr/>
        </p:nvSpPr>
        <p:spPr>
          <a:xfrm>
            <a:off x="473325" y="0"/>
            <a:ext cx="3228900" cy="6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F2AC29"/>
                </a:solidFill>
                <a:effectLst/>
                <a:uLnTx/>
                <a:uFillTx/>
                <a:latin typeface="Inter ExtraBold"/>
                <a:ea typeface="Inter ExtraBold"/>
                <a:cs typeface="Inter ExtraBold"/>
                <a:sym typeface="Inter ExtraBold"/>
              </a:rPr>
              <a:t>Engagement   </a:t>
            </a: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F2AC29"/>
                </a:solidFill>
                <a:effectLst/>
                <a:uLnTx/>
                <a:uFillTx/>
                <a:latin typeface="Merriweather Light"/>
                <a:ea typeface="Merriweather Light"/>
                <a:cs typeface="Merriweather Light"/>
                <a:sym typeface="Merriweather Light"/>
              </a:rPr>
              <a:t>Retargeting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2AC29"/>
              </a:solidFill>
              <a:effectLst/>
              <a:uLnTx/>
              <a:uFillTx/>
              <a:latin typeface="Merriweather Light"/>
              <a:ea typeface="Merriweather Light"/>
              <a:cs typeface="Merriweather Light"/>
              <a:sym typeface="Merriweather Light"/>
            </a:endParaRPr>
          </a:p>
        </p:txBody>
      </p:sp>
      <p:pic>
        <p:nvPicPr>
          <p:cNvPr id="679" name="Google Shape;679;p82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472"/>
          <a:stretch/>
        </p:blipFill>
        <p:spPr>
          <a:xfrm>
            <a:off x="86774" y="1952800"/>
            <a:ext cx="5015650" cy="279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p82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6191" y="2324857"/>
            <a:ext cx="3316806" cy="2046968"/>
          </a:xfrm>
          <a:prstGeom prst="rect">
            <a:avLst/>
          </a:prstGeom>
          <a:noFill/>
          <a:ln>
            <a:noFill/>
          </a:ln>
        </p:spPr>
      </p:pic>
      <p:sp>
        <p:nvSpPr>
          <p:cNvPr id="681" name="Google Shape;681;p82"/>
          <p:cNvSpPr/>
          <p:nvPr/>
        </p:nvSpPr>
        <p:spPr>
          <a:xfrm>
            <a:off x="5353463" y="630775"/>
            <a:ext cx="3790500" cy="4512600"/>
          </a:xfrm>
          <a:prstGeom prst="rect">
            <a:avLst/>
          </a:prstGeom>
          <a:solidFill>
            <a:srgbClr val="000000">
              <a:alpha val="25700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2" name="Google Shape;682;p82"/>
          <p:cNvSpPr/>
          <p:nvPr/>
        </p:nvSpPr>
        <p:spPr>
          <a:xfrm>
            <a:off x="7907075" y="4321975"/>
            <a:ext cx="3266700" cy="592800"/>
          </a:xfrm>
          <a:prstGeom prst="parallelogram">
            <a:avLst>
              <a:gd name="adj" fmla="val 0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3" name="Google Shape;683;p82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5747" y="4411905"/>
            <a:ext cx="859050" cy="402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84" name="Google Shape;684;p82"/>
          <p:cNvCxnSpPr>
            <a:stCxn id="678" idx="3"/>
          </p:cNvCxnSpPr>
          <p:nvPr/>
        </p:nvCxnSpPr>
        <p:spPr>
          <a:xfrm>
            <a:off x="3702225" y="315450"/>
            <a:ext cx="4075500" cy="0"/>
          </a:xfrm>
          <a:prstGeom prst="straightConnector1">
            <a:avLst/>
          </a:prstGeom>
          <a:noFill/>
          <a:ln w="9525" cap="flat" cmpd="sng">
            <a:solidFill>
              <a:srgbClr val="F2AC29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85" name="Google Shape;685;p82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11875" y="54852"/>
            <a:ext cx="521200" cy="52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p82"/>
          <p:cNvPicPr preferRelativeResize="0"/>
          <p:nvPr/>
        </p:nvPicPr>
        <p:blipFill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7850" y="1705200"/>
            <a:ext cx="711102" cy="26666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56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275" y="0"/>
            <a:ext cx="9259475" cy="518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1" name="Google Shape;691;p8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53425" y="630900"/>
            <a:ext cx="3851648" cy="4512601"/>
          </a:xfrm>
          <a:prstGeom prst="rect">
            <a:avLst/>
          </a:prstGeom>
          <a:noFill/>
          <a:ln>
            <a:noFill/>
          </a:ln>
        </p:spPr>
      </p:pic>
      <p:sp>
        <p:nvSpPr>
          <p:cNvPr id="692" name="Google Shape;692;p83"/>
          <p:cNvSpPr txBox="1">
            <a:spLocks noGrp="1"/>
          </p:cNvSpPr>
          <p:nvPr>
            <p:ph type="title"/>
          </p:nvPr>
        </p:nvSpPr>
        <p:spPr>
          <a:xfrm>
            <a:off x="196492" y="123925"/>
            <a:ext cx="8490300" cy="411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Donation FB Email Mapping</a:t>
            </a:r>
            <a:endParaRPr/>
          </a:p>
        </p:txBody>
      </p:sp>
      <p:sp>
        <p:nvSpPr>
          <p:cNvPr id="693" name="Google Shape;693;p83">
            <a:hlinkClick r:id="" action="ppaction://noaction"/>
          </p:cNvPr>
          <p:cNvSpPr/>
          <p:nvPr/>
        </p:nvSpPr>
        <p:spPr>
          <a:xfrm>
            <a:off x="45182" y="4860894"/>
            <a:ext cx="237000" cy="2352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4" name="Google Shape;694;p83">
            <a:hlinkClick r:id="" action="ppaction://noaction"/>
          </p:cNvPr>
          <p:cNvSpPr/>
          <p:nvPr/>
        </p:nvSpPr>
        <p:spPr>
          <a:xfrm>
            <a:off x="45182" y="4860894"/>
            <a:ext cx="237000" cy="2352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5" name="Google Shape;695;p83"/>
          <p:cNvSpPr/>
          <p:nvPr/>
        </p:nvSpPr>
        <p:spPr>
          <a:xfrm>
            <a:off x="-35300" y="-114300"/>
            <a:ext cx="9483600" cy="745200"/>
          </a:xfrm>
          <a:prstGeom prst="rect">
            <a:avLst/>
          </a:prstGeom>
          <a:solidFill>
            <a:srgbClr val="21345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6" name="Google Shape;696;p83"/>
          <p:cNvSpPr txBox="1"/>
          <p:nvPr/>
        </p:nvSpPr>
        <p:spPr>
          <a:xfrm>
            <a:off x="476250" y="0"/>
            <a:ext cx="4230300" cy="6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F2AC29"/>
                </a:solidFill>
                <a:effectLst/>
                <a:uLnTx/>
                <a:uFillTx/>
                <a:latin typeface="Inter ExtraBold"/>
                <a:ea typeface="Inter ExtraBold"/>
                <a:cs typeface="Inter ExtraBold"/>
                <a:sym typeface="Inter ExtraBold"/>
              </a:rPr>
              <a:t>Engagement   </a:t>
            </a: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F2AC29"/>
                </a:solidFill>
                <a:effectLst/>
                <a:uLnTx/>
                <a:uFillTx/>
                <a:latin typeface="Merriweather Light"/>
                <a:ea typeface="Merriweather Light"/>
                <a:cs typeface="Merriweather Light"/>
                <a:sym typeface="Merriweather Light"/>
              </a:rPr>
              <a:t>Email Mapping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2AC29"/>
              </a:solidFill>
              <a:effectLst/>
              <a:uLnTx/>
              <a:uFillTx/>
              <a:latin typeface="Merriweather Light"/>
              <a:ea typeface="Merriweather Light"/>
              <a:cs typeface="Merriweather Light"/>
              <a:sym typeface="Merriweather Light"/>
            </a:endParaRPr>
          </a:p>
        </p:txBody>
      </p:sp>
      <p:sp>
        <p:nvSpPr>
          <p:cNvPr id="697" name="Google Shape;697;p83"/>
          <p:cNvSpPr txBox="1">
            <a:spLocks noGrp="1"/>
          </p:cNvSpPr>
          <p:nvPr>
            <p:ph type="title"/>
          </p:nvPr>
        </p:nvSpPr>
        <p:spPr>
          <a:xfrm>
            <a:off x="568575" y="985375"/>
            <a:ext cx="4137900" cy="96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B2A32"/>
                </a:solidFill>
                <a:latin typeface="Inter"/>
                <a:ea typeface="Inter"/>
                <a:cs typeface="Inter"/>
                <a:sym typeface="Inter"/>
              </a:rPr>
              <a:t>Serve online ads to 60-80% of people not opening your emails. Donors, prospects, volunteers, members, etc. </a:t>
            </a:r>
            <a:endParaRPr sz="1200"/>
          </a:p>
        </p:txBody>
      </p:sp>
      <p:cxnSp>
        <p:nvCxnSpPr>
          <p:cNvPr id="698" name="Google Shape;698;p83"/>
          <p:cNvCxnSpPr/>
          <p:nvPr/>
        </p:nvCxnSpPr>
        <p:spPr>
          <a:xfrm>
            <a:off x="4079725" y="315450"/>
            <a:ext cx="3686700" cy="0"/>
          </a:xfrm>
          <a:prstGeom prst="straightConnector1">
            <a:avLst/>
          </a:prstGeom>
          <a:noFill/>
          <a:ln w="9525" cap="flat" cmpd="sng">
            <a:solidFill>
              <a:srgbClr val="F2AC29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99" name="Google Shape;699;p83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11875" y="54852"/>
            <a:ext cx="521200" cy="52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" name="Google Shape;700;p83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476" y="1810863"/>
            <a:ext cx="5151350" cy="2897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Google Shape;701;p83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67325" y="4415601"/>
            <a:ext cx="984852" cy="372549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p83"/>
          <p:cNvSpPr/>
          <p:nvPr/>
        </p:nvSpPr>
        <p:spPr>
          <a:xfrm>
            <a:off x="7359325" y="4321975"/>
            <a:ext cx="3266700" cy="559800"/>
          </a:xfrm>
          <a:prstGeom prst="parallelogram">
            <a:avLst>
              <a:gd name="adj" fmla="val 0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3" name="Google Shape;703;p83"/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8926" y="4455413"/>
            <a:ext cx="1533975" cy="29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1"/>
        </a:solidFill>
        <a:effectLst/>
      </p:bgPr>
    </p:bg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84"/>
          <p:cNvSpPr txBox="1">
            <a:spLocks noGrp="1"/>
          </p:cNvSpPr>
          <p:nvPr>
            <p:ph type="title"/>
          </p:nvPr>
        </p:nvSpPr>
        <p:spPr>
          <a:xfrm>
            <a:off x="196492" y="123925"/>
            <a:ext cx="8490300" cy="411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Donation Abandonment</a:t>
            </a:r>
            <a:endParaRPr/>
          </a:p>
        </p:txBody>
      </p:sp>
      <p:pic>
        <p:nvPicPr>
          <p:cNvPr id="709" name="Google Shape;709;p84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53425" y="630775"/>
            <a:ext cx="3790574" cy="4512726"/>
          </a:xfrm>
          <a:prstGeom prst="rect">
            <a:avLst/>
          </a:prstGeom>
          <a:noFill/>
          <a:ln>
            <a:noFill/>
          </a:ln>
        </p:spPr>
      </p:pic>
      <p:sp>
        <p:nvSpPr>
          <p:cNvPr id="710" name="Google Shape;710;p84"/>
          <p:cNvSpPr txBox="1"/>
          <p:nvPr/>
        </p:nvSpPr>
        <p:spPr>
          <a:xfrm>
            <a:off x="568575" y="985375"/>
            <a:ext cx="35463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0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E397"/>
              </a:buClr>
              <a:buSzPts val="4100"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2B2A32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Target people who started to fill out your form, 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2B2A32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E397"/>
              </a:buClr>
              <a:buSzPts val="4100"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2B2A32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but didn’t finish. 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2B2A32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711" name="Google Shape;711;p84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0225" y="2874232"/>
            <a:ext cx="920675" cy="76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" name="Google Shape;712;p84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472"/>
          <a:stretch/>
        </p:blipFill>
        <p:spPr>
          <a:xfrm>
            <a:off x="159049" y="1952800"/>
            <a:ext cx="5015650" cy="2790000"/>
          </a:xfrm>
          <a:prstGeom prst="rect">
            <a:avLst/>
          </a:prstGeom>
          <a:noFill/>
          <a:ln>
            <a:noFill/>
          </a:ln>
        </p:spPr>
      </p:pic>
      <p:sp>
        <p:nvSpPr>
          <p:cNvPr id="713" name="Google Shape;713;p84"/>
          <p:cNvSpPr/>
          <p:nvPr/>
        </p:nvSpPr>
        <p:spPr>
          <a:xfrm>
            <a:off x="5353425" y="630775"/>
            <a:ext cx="3790500" cy="4512600"/>
          </a:xfrm>
          <a:prstGeom prst="rect">
            <a:avLst/>
          </a:prstGeom>
          <a:solidFill>
            <a:srgbClr val="000000">
              <a:alpha val="25700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4" name="Google Shape;714;p84"/>
          <p:cNvSpPr/>
          <p:nvPr/>
        </p:nvSpPr>
        <p:spPr>
          <a:xfrm>
            <a:off x="7963850" y="4321975"/>
            <a:ext cx="3266700" cy="592800"/>
          </a:xfrm>
          <a:prstGeom prst="parallelogram">
            <a:avLst>
              <a:gd name="adj" fmla="val 0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5" name="Google Shape;715;p84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475" y="2351650"/>
            <a:ext cx="3266700" cy="210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" name="Google Shape;716;p84"/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9050" y="4358454"/>
            <a:ext cx="747300" cy="50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" name="Google Shape;717;p8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090325" y="1733175"/>
            <a:ext cx="2128725" cy="177392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718" name="Google Shape;718;p84"/>
          <p:cNvSpPr/>
          <p:nvPr/>
        </p:nvSpPr>
        <p:spPr>
          <a:xfrm>
            <a:off x="-35300" y="-136325"/>
            <a:ext cx="9483600" cy="767100"/>
          </a:xfrm>
          <a:prstGeom prst="rect">
            <a:avLst/>
          </a:prstGeom>
          <a:solidFill>
            <a:srgbClr val="21345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9" name="Google Shape;719;p84"/>
          <p:cNvSpPr txBox="1"/>
          <p:nvPr/>
        </p:nvSpPr>
        <p:spPr>
          <a:xfrm>
            <a:off x="466725" y="0"/>
            <a:ext cx="4329000" cy="6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FF4824"/>
                </a:solidFill>
                <a:effectLst/>
                <a:uLnTx/>
                <a:uFillTx/>
                <a:latin typeface="Inter ExtraBold"/>
                <a:ea typeface="Inter ExtraBold"/>
                <a:cs typeface="Inter ExtraBold"/>
                <a:sym typeface="Inter ExtraBold"/>
              </a:rPr>
              <a:t>Conversion   </a:t>
            </a: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FF4824"/>
                </a:solidFill>
                <a:effectLst/>
                <a:uLnTx/>
                <a:uFillTx/>
                <a:latin typeface="Merriweather Light"/>
                <a:ea typeface="Merriweather Light"/>
                <a:cs typeface="Merriweather Light"/>
                <a:sym typeface="Merriweather Light"/>
              </a:rPr>
              <a:t>Donation Abandonment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4824"/>
              </a:solidFill>
              <a:effectLst/>
              <a:uLnTx/>
              <a:uFillTx/>
              <a:latin typeface="Merriweather Light"/>
              <a:ea typeface="Merriweather Light"/>
              <a:cs typeface="Merriweather Light"/>
              <a:sym typeface="Merriweather Light"/>
            </a:endParaRPr>
          </a:p>
        </p:txBody>
      </p:sp>
      <p:cxnSp>
        <p:nvCxnSpPr>
          <p:cNvPr id="720" name="Google Shape;720;p84"/>
          <p:cNvCxnSpPr>
            <a:stCxn id="719" idx="3"/>
          </p:cNvCxnSpPr>
          <p:nvPr/>
        </p:nvCxnSpPr>
        <p:spPr>
          <a:xfrm>
            <a:off x="4795725" y="315450"/>
            <a:ext cx="2970600" cy="0"/>
          </a:xfrm>
          <a:prstGeom prst="straightConnector1">
            <a:avLst/>
          </a:prstGeom>
          <a:noFill/>
          <a:ln w="9525" cap="flat" cmpd="sng">
            <a:solidFill>
              <a:srgbClr val="FF4824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21" name="Google Shape;721;p84"/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14425" y="63075"/>
            <a:ext cx="509549" cy="509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FEFEF"/>
        </a:solidFill>
        <a:effectLst/>
      </p:bgPr>
    </p:bg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6" name="Google Shape;726;p8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5000" y="0"/>
            <a:ext cx="4259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27" name="Google Shape;727;p85"/>
          <p:cNvSpPr/>
          <p:nvPr/>
        </p:nvSpPr>
        <p:spPr>
          <a:xfrm>
            <a:off x="4773700" y="0"/>
            <a:ext cx="111300" cy="5143500"/>
          </a:xfrm>
          <a:prstGeom prst="rect">
            <a:avLst/>
          </a:prstGeom>
          <a:solidFill>
            <a:srgbClr val="5157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8" name="Google Shape;728;p85"/>
          <p:cNvSpPr/>
          <p:nvPr/>
        </p:nvSpPr>
        <p:spPr>
          <a:xfrm>
            <a:off x="6867850" y="4380575"/>
            <a:ext cx="3266700" cy="534000"/>
          </a:xfrm>
          <a:prstGeom prst="parallelogram">
            <a:avLst>
              <a:gd name="adj" fmla="val 25000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29" name="Google Shape;729;p85" descr="Graphical user interface, website&#10;&#10;Description automatically generated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780023">
            <a:off x="6668760" y="2132674"/>
            <a:ext cx="1456379" cy="1262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0" name="Google Shape;730;p85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794352">
            <a:off x="6639657" y="2127890"/>
            <a:ext cx="1520023" cy="126665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731" name="Google Shape;731;p85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7400" y="4447739"/>
            <a:ext cx="1504375" cy="39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" name="Google Shape;732;p85"/>
          <p:cNvPicPr preferRelativeResize="0"/>
          <p:nvPr/>
        </p:nvPicPr>
        <p:blipFill rotWithShape="1">
          <a:blip r:embed="rId7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77369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86"/>
          <p:cNvSpPr txBox="1"/>
          <p:nvPr/>
        </p:nvSpPr>
        <p:spPr>
          <a:xfrm flipH="1">
            <a:off x="3813083" y="3222308"/>
            <a:ext cx="31461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 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8" name="Google Shape;738;p86"/>
          <p:cNvSpPr/>
          <p:nvPr/>
        </p:nvSpPr>
        <p:spPr>
          <a:xfrm>
            <a:off x="4482913" y="2433250"/>
            <a:ext cx="1782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 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9" name="Google Shape;739;p86"/>
          <p:cNvSpPr txBox="1"/>
          <p:nvPr/>
        </p:nvSpPr>
        <p:spPr>
          <a:xfrm>
            <a:off x="2048719" y="2248382"/>
            <a:ext cx="1089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 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40" name="Google Shape;740;p86" descr="Graphical user interface, website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41" name="Google Shape;741;p86"/>
          <p:cNvSpPr/>
          <p:nvPr/>
        </p:nvSpPr>
        <p:spPr>
          <a:xfrm>
            <a:off x="-5375" y="0"/>
            <a:ext cx="9154800" cy="5143500"/>
          </a:xfrm>
          <a:prstGeom prst="rect">
            <a:avLst/>
          </a:prstGeom>
          <a:solidFill>
            <a:srgbClr val="184560">
              <a:alpha val="139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42" name="Google Shape;742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92050" y="1312525"/>
            <a:ext cx="6749124" cy="1739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21345A"/>
        </a:solidFill>
        <a:effectLst/>
      </p:bgPr>
    </p:bg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87"/>
          <p:cNvSpPr txBox="1"/>
          <p:nvPr/>
        </p:nvSpPr>
        <p:spPr>
          <a:xfrm>
            <a:off x="1014900" y="2219625"/>
            <a:ext cx="7119300" cy="12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3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rriweather"/>
                <a:ea typeface="Merriweather"/>
                <a:cs typeface="Merriweather"/>
                <a:sym typeface="Merriweather"/>
              </a:rPr>
              <a:t>Community-first, not channel-based reporting </a:t>
            </a:r>
            <a:endParaRPr kumimoji="0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748" name="Google Shape;748;p87"/>
          <p:cNvSpPr/>
          <p:nvPr/>
        </p:nvSpPr>
        <p:spPr>
          <a:xfrm>
            <a:off x="1110893" y="2043288"/>
            <a:ext cx="1364700" cy="50100"/>
          </a:xfrm>
          <a:prstGeom prst="rect">
            <a:avLst/>
          </a:prstGeom>
          <a:solidFill>
            <a:srgbClr val="318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9" name="Google Shape;749;p87"/>
          <p:cNvSpPr txBox="1"/>
          <p:nvPr/>
        </p:nvSpPr>
        <p:spPr>
          <a:xfrm>
            <a:off x="1009808" y="1677075"/>
            <a:ext cx="15504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R E M I N D E R</a:t>
            </a:r>
            <a:endParaRPr kumimoji="0" sz="15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750" name="Google Shape;750;p87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4198" y="4167496"/>
            <a:ext cx="777476" cy="777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88"/>
          <p:cNvSpPr/>
          <p:nvPr/>
        </p:nvSpPr>
        <p:spPr>
          <a:xfrm>
            <a:off x="569875" y="5233200"/>
            <a:ext cx="7589100" cy="13827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56" name="Google Shape;756;p88"/>
          <p:cNvGrpSpPr/>
          <p:nvPr/>
        </p:nvGrpSpPr>
        <p:grpSpPr>
          <a:xfrm>
            <a:off x="165318" y="874053"/>
            <a:ext cx="6972998" cy="279082"/>
            <a:chOff x="369898" y="3337867"/>
            <a:chExt cx="7212452" cy="294577"/>
          </a:xfrm>
        </p:grpSpPr>
        <p:cxnSp>
          <p:nvCxnSpPr>
            <p:cNvPr id="757" name="Google Shape;757;p88"/>
            <p:cNvCxnSpPr/>
            <p:nvPr/>
          </p:nvCxnSpPr>
          <p:spPr>
            <a:xfrm rot="10800000" flipH="1">
              <a:off x="571950" y="3466106"/>
              <a:ext cx="7010400" cy="381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pic>
          <p:nvPicPr>
            <p:cNvPr id="758" name="Google Shape;758;p88"/>
            <p:cNvPicPr preferRelativeResize="0"/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9898" y="3337867"/>
              <a:ext cx="294579" cy="29457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59" name="Google Shape;759;p88"/>
          <p:cNvGrpSpPr/>
          <p:nvPr/>
        </p:nvGrpSpPr>
        <p:grpSpPr>
          <a:xfrm>
            <a:off x="165318" y="1513928"/>
            <a:ext cx="6960116" cy="279080"/>
            <a:chOff x="369898" y="4013269"/>
            <a:chExt cx="7199127" cy="294575"/>
          </a:xfrm>
        </p:grpSpPr>
        <p:cxnSp>
          <p:nvCxnSpPr>
            <p:cNvPr id="760" name="Google Shape;760;p88"/>
            <p:cNvCxnSpPr/>
            <p:nvPr/>
          </p:nvCxnSpPr>
          <p:spPr>
            <a:xfrm rot="10800000" flipH="1">
              <a:off x="558625" y="4141506"/>
              <a:ext cx="7010400" cy="381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pic>
          <p:nvPicPr>
            <p:cNvPr id="761" name="Google Shape;761;p88"/>
            <p:cNvPicPr preferRelativeResize="0"/>
            <p:nvPr/>
          </p:nvPicPr>
          <p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9898" y="4013269"/>
              <a:ext cx="294575" cy="2945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62" name="Google Shape;762;p88"/>
          <p:cNvGrpSpPr/>
          <p:nvPr/>
        </p:nvGrpSpPr>
        <p:grpSpPr>
          <a:xfrm>
            <a:off x="165318" y="1193991"/>
            <a:ext cx="6935728" cy="279080"/>
            <a:chOff x="369898" y="3721870"/>
            <a:chExt cx="7173902" cy="294575"/>
          </a:xfrm>
        </p:grpSpPr>
        <p:cxnSp>
          <p:nvCxnSpPr>
            <p:cNvPr id="763" name="Google Shape;763;p88"/>
            <p:cNvCxnSpPr/>
            <p:nvPr/>
          </p:nvCxnSpPr>
          <p:spPr>
            <a:xfrm rot="10800000" flipH="1">
              <a:off x="533400" y="3850107"/>
              <a:ext cx="7010400" cy="381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pic>
          <p:nvPicPr>
            <p:cNvPr id="764" name="Google Shape;764;p88"/>
            <p:cNvPicPr preferRelativeResize="0"/>
            <p:nvPr/>
          </p:nvPicPr>
          <p:blipFill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9898" y="3721870"/>
              <a:ext cx="294575" cy="2945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65" name="Google Shape;765;p88"/>
          <p:cNvGrpSpPr/>
          <p:nvPr/>
        </p:nvGrpSpPr>
        <p:grpSpPr>
          <a:xfrm>
            <a:off x="165318" y="2013010"/>
            <a:ext cx="6862058" cy="279082"/>
            <a:chOff x="369898" y="4450362"/>
            <a:chExt cx="7097702" cy="294577"/>
          </a:xfrm>
        </p:grpSpPr>
        <p:cxnSp>
          <p:nvCxnSpPr>
            <p:cNvPr id="766" name="Google Shape;766;p88"/>
            <p:cNvCxnSpPr/>
            <p:nvPr/>
          </p:nvCxnSpPr>
          <p:spPr>
            <a:xfrm rot="10800000" flipH="1">
              <a:off x="457200" y="4578601"/>
              <a:ext cx="7010400" cy="381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pic>
          <p:nvPicPr>
            <p:cNvPr id="767" name="Google Shape;767;p88"/>
            <p:cNvPicPr preferRelativeResize="0"/>
            <p:nvPr/>
          </p:nvPicPr>
          <p:blipFill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9898" y="4450362"/>
              <a:ext cx="294579" cy="29457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68" name="Google Shape;768;p88"/>
          <p:cNvGrpSpPr/>
          <p:nvPr/>
        </p:nvGrpSpPr>
        <p:grpSpPr>
          <a:xfrm>
            <a:off x="165318" y="2334181"/>
            <a:ext cx="6862058" cy="279082"/>
            <a:chOff x="369898" y="4751266"/>
            <a:chExt cx="7097702" cy="294577"/>
          </a:xfrm>
        </p:grpSpPr>
        <p:cxnSp>
          <p:nvCxnSpPr>
            <p:cNvPr id="769" name="Google Shape;769;p88"/>
            <p:cNvCxnSpPr/>
            <p:nvPr/>
          </p:nvCxnSpPr>
          <p:spPr>
            <a:xfrm rot="10800000" flipH="1">
              <a:off x="457200" y="4879505"/>
              <a:ext cx="7010400" cy="381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pic>
          <p:nvPicPr>
            <p:cNvPr id="770" name="Google Shape;770;p88"/>
            <p:cNvPicPr preferRelativeResize="0"/>
            <p:nvPr/>
          </p:nvPicPr>
          <p:blipFill>
            <a:blip r:embed="rId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9898" y="4751266"/>
              <a:ext cx="294579" cy="294577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771" name="Google Shape;771;p88"/>
          <p:cNvCxnSpPr/>
          <p:nvPr/>
        </p:nvCxnSpPr>
        <p:spPr>
          <a:xfrm rot="10800000" flipH="1">
            <a:off x="249710" y="2776648"/>
            <a:ext cx="6777600" cy="3630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772" name="Google Shape;772;p88"/>
          <p:cNvSpPr txBox="1"/>
          <p:nvPr/>
        </p:nvSpPr>
        <p:spPr>
          <a:xfrm>
            <a:off x="1111780" y="5362192"/>
            <a:ext cx="13269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Retargeting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773" name="Google Shape;773;p88"/>
          <p:cNvSpPr txBox="1"/>
          <p:nvPr/>
        </p:nvSpPr>
        <p:spPr>
          <a:xfrm>
            <a:off x="1111777" y="5610121"/>
            <a:ext cx="1685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Facebook Retargeting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774" name="Google Shape;774;p88"/>
          <p:cNvSpPr txBox="1"/>
          <p:nvPr/>
        </p:nvSpPr>
        <p:spPr>
          <a:xfrm>
            <a:off x="1111779" y="5858050"/>
            <a:ext cx="1393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Email Mapping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775" name="Google Shape;775;p88"/>
          <p:cNvSpPr txBox="1"/>
          <p:nvPr/>
        </p:nvSpPr>
        <p:spPr>
          <a:xfrm>
            <a:off x="1111778" y="6105978"/>
            <a:ext cx="21906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Facebook Email Mapping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776" name="Google Shape;776;p88"/>
          <p:cNvPicPr preferRelativeResize="0"/>
          <p:nvPr/>
        </p:nvPicPr>
        <p:blipFill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418" y="5407546"/>
            <a:ext cx="205741" cy="201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777" name="Google Shape;777;p88"/>
          <p:cNvPicPr preferRelativeResize="0"/>
          <p:nvPr/>
        </p:nvPicPr>
        <p:blipFill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415" y="5655473"/>
            <a:ext cx="205741" cy="201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778" name="Google Shape;778;p88"/>
          <p:cNvPicPr preferRelativeResize="0"/>
          <p:nvPr/>
        </p:nvPicPr>
        <p:blipFill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418" y="5903400"/>
            <a:ext cx="205741" cy="201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779" name="Google Shape;779;p88"/>
          <p:cNvPicPr preferRelativeResize="0"/>
          <p:nvPr/>
        </p:nvPicPr>
        <p:blipFill>
          <a:blip r:embed="rId1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418" y="6151327"/>
            <a:ext cx="205741" cy="2016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80" name="Google Shape;780;p88"/>
          <p:cNvGrpSpPr/>
          <p:nvPr/>
        </p:nvGrpSpPr>
        <p:grpSpPr>
          <a:xfrm>
            <a:off x="3417446" y="5375622"/>
            <a:ext cx="2105042" cy="1097460"/>
            <a:chOff x="3952084" y="8602675"/>
            <a:chExt cx="2421537" cy="1288250"/>
          </a:xfrm>
        </p:grpSpPr>
        <p:sp>
          <p:nvSpPr>
            <p:cNvPr id="781" name="Google Shape;781;p88"/>
            <p:cNvSpPr txBox="1"/>
            <p:nvPr/>
          </p:nvSpPr>
          <p:spPr>
            <a:xfrm>
              <a:off x="4276320" y="8602675"/>
              <a:ext cx="16863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r"/>
                  <a:ea typeface="Inter"/>
                  <a:cs typeface="Inter"/>
                  <a:sym typeface="Inter"/>
                </a:rPr>
                <a:t>Search Keyword</a:t>
              </a:r>
              <a:endParaRPr kumimoji="0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782" name="Google Shape;782;p88"/>
            <p:cNvSpPr txBox="1"/>
            <p:nvPr/>
          </p:nvSpPr>
          <p:spPr>
            <a:xfrm>
              <a:off x="4276357" y="8893400"/>
              <a:ext cx="16863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r"/>
                  <a:ea typeface="Inter"/>
                  <a:cs typeface="Inter"/>
                  <a:sym typeface="Inter"/>
                </a:rPr>
                <a:t>Lookalike</a:t>
              </a:r>
              <a:endParaRPr kumimoji="0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783" name="Google Shape;783;p88"/>
            <p:cNvSpPr txBox="1"/>
            <p:nvPr/>
          </p:nvSpPr>
          <p:spPr>
            <a:xfrm>
              <a:off x="4276321" y="9184425"/>
              <a:ext cx="17835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r"/>
                  <a:ea typeface="Inter"/>
                  <a:cs typeface="Inter"/>
                  <a:sym typeface="Inter"/>
                </a:rPr>
                <a:t>Mobile Geofencing</a:t>
              </a:r>
              <a:endParaRPr kumimoji="0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endParaRPr>
            </a:p>
          </p:txBody>
        </p:sp>
        <p:pic>
          <p:nvPicPr>
            <p:cNvPr id="784" name="Google Shape;784;p88"/>
            <p:cNvPicPr preferRelativeResize="0"/>
            <p:nvPr/>
          </p:nvPicPr>
          <p:blipFill>
            <a:blip r:embed="rId1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52084" y="8655896"/>
              <a:ext cx="236665" cy="2366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5" name="Google Shape;785;p88"/>
            <p:cNvPicPr preferRelativeResize="0"/>
            <p:nvPr/>
          </p:nvPicPr>
          <p:blipFill>
            <a:blip r:embed="rId1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58181" y="8946638"/>
              <a:ext cx="236662" cy="2366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6" name="Google Shape;786;p88"/>
            <p:cNvPicPr preferRelativeResize="0"/>
            <p:nvPr/>
          </p:nvPicPr>
          <p:blipFill>
            <a:blip r:embed="rId1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52085" y="9237640"/>
              <a:ext cx="236662" cy="2366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7" name="Google Shape;787;p88"/>
            <p:cNvPicPr preferRelativeResize="0"/>
            <p:nvPr/>
          </p:nvPicPr>
          <p:blipFill>
            <a:blip r:embed="rId1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52217" y="9528642"/>
              <a:ext cx="236662" cy="2366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88" name="Google Shape;788;p88"/>
            <p:cNvSpPr txBox="1"/>
            <p:nvPr/>
          </p:nvSpPr>
          <p:spPr>
            <a:xfrm>
              <a:off x="4276321" y="9475425"/>
              <a:ext cx="20973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r"/>
                  <a:ea typeface="Inter"/>
                  <a:cs typeface="Inter"/>
                  <a:sym typeface="Inter"/>
                </a:rPr>
                <a:t>Historical Geofencing</a:t>
              </a:r>
              <a:endParaRPr kumimoji="0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789" name="Google Shape;789;p88"/>
          <p:cNvSpPr txBox="1"/>
          <p:nvPr/>
        </p:nvSpPr>
        <p:spPr>
          <a:xfrm>
            <a:off x="6579015" y="5313388"/>
            <a:ext cx="14406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Single Send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790" name="Google Shape;790;p88"/>
          <p:cNvPicPr preferRelativeResize="0"/>
          <p:nvPr/>
        </p:nvPicPr>
        <p:blipFill>
          <a:blip r:embed="rId1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2586" y="5369869"/>
            <a:ext cx="231019" cy="2016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91" name="Google Shape;791;p88"/>
          <p:cNvGrpSpPr/>
          <p:nvPr/>
        </p:nvGrpSpPr>
        <p:grpSpPr>
          <a:xfrm>
            <a:off x="6272119" y="5560970"/>
            <a:ext cx="1270404" cy="353964"/>
            <a:chOff x="4688120" y="8667831"/>
            <a:chExt cx="1301243" cy="415500"/>
          </a:xfrm>
        </p:grpSpPr>
        <p:sp>
          <p:nvSpPr>
            <p:cNvPr id="792" name="Google Shape;792;p88"/>
            <p:cNvSpPr txBox="1"/>
            <p:nvPr/>
          </p:nvSpPr>
          <p:spPr>
            <a:xfrm>
              <a:off x="5002063" y="8667831"/>
              <a:ext cx="9873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r"/>
                  <a:ea typeface="Inter"/>
                  <a:cs typeface="Inter"/>
                  <a:sym typeface="Inter"/>
                </a:rPr>
                <a:t>Auto Send</a:t>
              </a:r>
              <a:endParaRPr kumimoji="0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endParaRPr>
            </a:p>
          </p:txBody>
        </p:sp>
        <p:pic>
          <p:nvPicPr>
            <p:cNvPr id="793" name="Google Shape;793;p88"/>
            <p:cNvPicPr preferRelativeResize="0"/>
            <p:nvPr/>
          </p:nvPicPr>
          <p:blipFill>
            <a:blip r:embed="rId1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88120" y="8726493"/>
              <a:ext cx="236580" cy="2366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94" name="Google Shape;794;p88"/>
          <p:cNvSpPr txBox="1"/>
          <p:nvPr/>
        </p:nvSpPr>
        <p:spPr>
          <a:xfrm>
            <a:off x="6579052" y="5809039"/>
            <a:ext cx="14406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Smart Send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795" name="Google Shape;795;p88"/>
          <p:cNvPicPr preferRelativeResize="0"/>
          <p:nvPr/>
        </p:nvPicPr>
        <p:blipFill>
          <a:blip r:embed="rId1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2502" y="5859008"/>
            <a:ext cx="231000" cy="2016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96" name="Google Shape;796;p88"/>
          <p:cNvGrpSpPr/>
          <p:nvPr/>
        </p:nvGrpSpPr>
        <p:grpSpPr>
          <a:xfrm>
            <a:off x="6272189" y="6063905"/>
            <a:ext cx="1839620" cy="353964"/>
            <a:chOff x="4688192" y="9258200"/>
            <a:chExt cx="1884278" cy="415500"/>
          </a:xfrm>
        </p:grpSpPr>
        <p:sp>
          <p:nvSpPr>
            <p:cNvPr id="797" name="Google Shape;797;p88"/>
            <p:cNvSpPr txBox="1"/>
            <p:nvPr/>
          </p:nvSpPr>
          <p:spPr>
            <a:xfrm>
              <a:off x="4998370" y="9258200"/>
              <a:ext cx="15741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r"/>
                  <a:ea typeface="Inter"/>
                  <a:cs typeface="Inter"/>
                  <a:sym typeface="Inter"/>
                </a:rPr>
                <a:t>Peer-to-Peer</a:t>
              </a:r>
              <a:endParaRPr kumimoji="0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endParaRPr>
            </a:p>
          </p:txBody>
        </p:sp>
        <p:pic>
          <p:nvPicPr>
            <p:cNvPr id="798" name="Google Shape;798;p88"/>
            <p:cNvPicPr preferRelativeResize="0"/>
            <p:nvPr/>
          </p:nvPicPr>
          <p:blipFill>
            <a:blip r:embed="rId19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88192" y="9316862"/>
              <a:ext cx="227004" cy="236675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799" name="Google Shape;799;p88"/>
          <p:cNvCxnSpPr/>
          <p:nvPr/>
        </p:nvCxnSpPr>
        <p:spPr>
          <a:xfrm rot="10800000" flipH="1">
            <a:off x="249721" y="3426504"/>
            <a:ext cx="6777600" cy="3600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dot"/>
            <a:round/>
            <a:headEnd type="none" w="med" len="med"/>
            <a:tailEnd type="none" w="med" len="med"/>
          </a:ln>
        </p:spPr>
      </p:cxnSp>
      <p:pic>
        <p:nvPicPr>
          <p:cNvPr id="800" name="Google Shape;800;p88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327" y="3320124"/>
            <a:ext cx="284698" cy="2789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01" name="Google Shape;801;p88"/>
          <p:cNvGrpSpPr/>
          <p:nvPr/>
        </p:nvGrpSpPr>
        <p:grpSpPr>
          <a:xfrm>
            <a:off x="165325" y="3632095"/>
            <a:ext cx="6862050" cy="278988"/>
            <a:chOff x="369906" y="7422645"/>
            <a:chExt cx="7097694" cy="294477"/>
          </a:xfrm>
        </p:grpSpPr>
        <p:cxnSp>
          <p:nvCxnSpPr>
            <p:cNvPr id="802" name="Google Shape;802;p88"/>
            <p:cNvCxnSpPr/>
            <p:nvPr/>
          </p:nvCxnSpPr>
          <p:spPr>
            <a:xfrm rot="10800000" flipH="1">
              <a:off x="457200" y="7554938"/>
              <a:ext cx="7010400" cy="381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pic>
          <p:nvPicPr>
            <p:cNvPr id="803" name="Google Shape;803;p88"/>
            <p:cNvPicPr preferRelativeResize="0"/>
            <p:nvPr/>
          </p:nvPicPr>
          <p:blipFill>
            <a:blip r:embed="rId20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9906" y="7422645"/>
              <a:ext cx="294475" cy="294477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804" name="Google Shape;804;p88"/>
          <p:cNvCxnSpPr/>
          <p:nvPr/>
        </p:nvCxnSpPr>
        <p:spPr>
          <a:xfrm rot="10800000" flipH="1">
            <a:off x="249721" y="4078327"/>
            <a:ext cx="6777600" cy="3600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dot"/>
            <a:round/>
            <a:headEnd type="none" w="med" len="med"/>
            <a:tailEnd type="none" w="med" len="med"/>
          </a:ln>
        </p:spPr>
      </p:cxnSp>
      <p:pic>
        <p:nvPicPr>
          <p:cNvPr id="805" name="Google Shape;805;p88"/>
          <p:cNvPicPr preferRelativeResize="0"/>
          <p:nvPr/>
        </p:nvPicPr>
        <p:blipFill>
          <a:blip r:embed="rId2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368" y="3971660"/>
            <a:ext cx="284629" cy="279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06" name="Google Shape;806;p88"/>
          <p:cNvPicPr preferRelativeResize="0"/>
          <p:nvPr/>
        </p:nvPicPr>
        <p:blipFill>
          <a:blip r:embed="rId2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346" y="2680627"/>
            <a:ext cx="284701" cy="27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7" name="Google Shape;807;p88"/>
          <p:cNvPicPr preferRelativeResize="0"/>
          <p:nvPr/>
        </p:nvPicPr>
        <p:blipFill rotWithShape="1">
          <a:blip r:embed="rId2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9125" y="542825"/>
            <a:ext cx="3956424" cy="4025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8" name="Google Shape;808;p88"/>
          <p:cNvPicPr preferRelativeResize="0"/>
          <p:nvPr/>
        </p:nvPicPr>
        <p:blipFill>
          <a:blip r:embed="rId2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834" y="303152"/>
            <a:ext cx="4669275" cy="4669275"/>
          </a:xfrm>
          <a:prstGeom prst="rect">
            <a:avLst/>
          </a:prstGeom>
          <a:noFill/>
          <a:ln>
            <a:noFill/>
          </a:ln>
        </p:spPr>
      </p:pic>
      <p:sp>
        <p:nvSpPr>
          <p:cNvPr id="809" name="Google Shape;809;p88"/>
          <p:cNvSpPr txBox="1"/>
          <p:nvPr/>
        </p:nvSpPr>
        <p:spPr>
          <a:xfrm>
            <a:off x="935485" y="1121346"/>
            <a:ext cx="3656700" cy="4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SemiBold"/>
                <a:ea typeface="Inter SemiBold"/>
                <a:cs typeface="Inter SemiBold"/>
                <a:sym typeface="Inter SemiBold"/>
              </a:rPr>
              <a:t>Awareness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810" name="Google Shape;810;p88"/>
          <p:cNvSpPr txBox="1"/>
          <p:nvPr/>
        </p:nvSpPr>
        <p:spPr>
          <a:xfrm>
            <a:off x="1550327" y="2243411"/>
            <a:ext cx="2427300" cy="4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SemiBold"/>
                <a:ea typeface="Inter SemiBold"/>
                <a:cs typeface="Inter SemiBold"/>
                <a:sym typeface="Inter SemiBold"/>
              </a:rPr>
              <a:t>Engagement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811" name="Google Shape;811;p88"/>
          <p:cNvSpPr txBox="1"/>
          <p:nvPr/>
        </p:nvSpPr>
        <p:spPr>
          <a:xfrm>
            <a:off x="2078967" y="3368245"/>
            <a:ext cx="1369800" cy="4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SemiBold"/>
                <a:ea typeface="Inter SemiBold"/>
                <a:cs typeface="Inter SemiBold"/>
                <a:sym typeface="Inter SemiBold"/>
              </a:rPr>
              <a:t>Cultivation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812" name="Google Shape;812;p88"/>
          <p:cNvSpPr txBox="1"/>
          <p:nvPr/>
        </p:nvSpPr>
        <p:spPr>
          <a:xfrm>
            <a:off x="6431420" y="4363096"/>
            <a:ext cx="25194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Image by rawpixel.com on Freepik</a:t>
            </a:r>
            <a:endParaRPr kumimoji="0" sz="700" b="0" i="1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813" name="Google Shape;813;p88"/>
          <p:cNvPicPr preferRelativeResize="0"/>
          <p:nvPr/>
        </p:nvPicPr>
        <p:blipFill>
          <a:blip r:embed="rId2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99" y="4410475"/>
            <a:ext cx="1321464" cy="55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8" name="Google Shape;818;p89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799963">
            <a:off x="4609109" y="3901460"/>
            <a:ext cx="2252124" cy="32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" name="Google Shape;819;p89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2964788">
            <a:off x="3098612" y="2413096"/>
            <a:ext cx="1801222" cy="345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0" name="Google Shape;820;p89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251321">
            <a:off x="6478621" y="2218365"/>
            <a:ext cx="2297357" cy="369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1" name="Google Shape;821;p89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1405568">
            <a:off x="2316390" y="1647837"/>
            <a:ext cx="2298895" cy="369301"/>
          </a:xfrm>
          <a:prstGeom prst="rect">
            <a:avLst/>
          </a:prstGeom>
          <a:noFill/>
          <a:ln>
            <a:noFill/>
          </a:ln>
        </p:spPr>
      </p:pic>
      <p:sp>
        <p:nvSpPr>
          <p:cNvPr id="822" name="Google Shape;822;p89"/>
          <p:cNvSpPr/>
          <p:nvPr/>
        </p:nvSpPr>
        <p:spPr>
          <a:xfrm rot="10800000">
            <a:off x="157050" y="1699400"/>
            <a:ext cx="2216700" cy="859500"/>
          </a:xfrm>
          <a:prstGeom prst="trapezoid">
            <a:avLst>
              <a:gd name="adj" fmla="val 25000"/>
            </a:avLst>
          </a:prstGeom>
          <a:solidFill>
            <a:srgbClr val="21345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3" name="Google Shape;823;p89"/>
          <p:cNvSpPr txBox="1"/>
          <p:nvPr/>
        </p:nvSpPr>
        <p:spPr>
          <a:xfrm>
            <a:off x="144142" y="1926751"/>
            <a:ext cx="2241600" cy="3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SemiBold"/>
                <a:ea typeface="Inter SemiBold"/>
                <a:cs typeface="Inter SemiBold"/>
                <a:sym typeface="Inter SemiBold"/>
              </a:rPr>
              <a:t>Identify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grpSp>
        <p:nvGrpSpPr>
          <p:cNvPr id="824" name="Google Shape;824;p89"/>
          <p:cNvGrpSpPr/>
          <p:nvPr/>
        </p:nvGrpSpPr>
        <p:grpSpPr>
          <a:xfrm>
            <a:off x="6675915" y="3122455"/>
            <a:ext cx="2485690" cy="1348293"/>
            <a:chOff x="947750" y="2931923"/>
            <a:chExt cx="4194550" cy="1456512"/>
          </a:xfrm>
        </p:grpSpPr>
        <p:pic>
          <p:nvPicPr>
            <p:cNvPr id="825" name="Google Shape;825;p89"/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47750" y="2931923"/>
              <a:ext cx="4194550" cy="14565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6" name="Google Shape;826;p89"/>
            <p:cNvSpPr txBox="1"/>
            <p:nvPr/>
          </p:nvSpPr>
          <p:spPr>
            <a:xfrm>
              <a:off x="1166513" y="3626313"/>
              <a:ext cx="37824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r SemiBold"/>
                  <a:ea typeface="Inter SemiBold"/>
                  <a:cs typeface="Inter SemiBold"/>
                  <a:sym typeface="Inter SemiBold"/>
                </a:rPr>
                <a:t>Connections</a:t>
              </a: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SemiBold"/>
                <a:ea typeface="Inter SemiBold"/>
                <a:cs typeface="Inter SemiBold"/>
                <a:sym typeface="Inter SemiBold"/>
              </a:endParaRPr>
            </a:p>
          </p:txBody>
        </p:sp>
      </p:grpSp>
      <p:pic>
        <p:nvPicPr>
          <p:cNvPr id="827" name="Google Shape;827;p89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2154" y="615598"/>
            <a:ext cx="2485690" cy="1348294"/>
          </a:xfrm>
          <a:prstGeom prst="rect">
            <a:avLst/>
          </a:prstGeom>
          <a:noFill/>
          <a:ln>
            <a:noFill/>
          </a:ln>
        </p:spPr>
      </p:pic>
      <p:sp>
        <p:nvSpPr>
          <p:cNvPr id="828" name="Google Shape;828;p89"/>
          <p:cNvSpPr txBox="1"/>
          <p:nvPr/>
        </p:nvSpPr>
        <p:spPr>
          <a:xfrm>
            <a:off x="4601793" y="1258395"/>
            <a:ext cx="2241600" cy="3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SemiBold"/>
                <a:ea typeface="Inter SemiBold"/>
                <a:cs typeface="Inter SemiBold"/>
                <a:sym typeface="Inter SemiBold"/>
              </a:rPr>
              <a:t>Communities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grpSp>
        <p:nvGrpSpPr>
          <p:cNvPr id="829" name="Google Shape;829;p89"/>
          <p:cNvGrpSpPr/>
          <p:nvPr/>
        </p:nvGrpSpPr>
        <p:grpSpPr>
          <a:xfrm>
            <a:off x="2357623" y="3122451"/>
            <a:ext cx="2485690" cy="1348293"/>
            <a:chOff x="947750" y="2931923"/>
            <a:chExt cx="4194550" cy="1456512"/>
          </a:xfrm>
        </p:grpSpPr>
        <p:pic>
          <p:nvPicPr>
            <p:cNvPr id="830" name="Google Shape;830;p89"/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47750" y="2931923"/>
              <a:ext cx="4194550" cy="14565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31" name="Google Shape;831;p89"/>
            <p:cNvSpPr txBox="1"/>
            <p:nvPr/>
          </p:nvSpPr>
          <p:spPr>
            <a:xfrm>
              <a:off x="1166513" y="3626313"/>
              <a:ext cx="37824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r SemiBold"/>
                  <a:ea typeface="Inter SemiBold"/>
                  <a:cs typeface="Inter SemiBold"/>
                  <a:sym typeface="Inter SemiBold"/>
                </a:rPr>
                <a:t>Conversions</a:t>
              </a: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SemiBold"/>
                <a:ea typeface="Inter SemiBold"/>
                <a:cs typeface="Inter SemiBold"/>
                <a:sym typeface="Inter SemiBold"/>
              </a:endParaRPr>
            </a:p>
          </p:txBody>
        </p:sp>
      </p:grpSp>
      <p:grpSp>
        <p:nvGrpSpPr>
          <p:cNvPr id="832" name="Google Shape;832;p89"/>
          <p:cNvGrpSpPr/>
          <p:nvPr/>
        </p:nvGrpSpPr>
        <p:grpSpPr>
          <a:xfrm>
            <a:off x="298025" y="373375"/>
            <a:ext cx="7476325" cy="842725"/>
            <a:chOff x="679025" y="525775"/>
            <a:chExt cx="7476325" cy="842725"/>
          </a:xfrm>
        </p:grpSpPr>
        <p:sp>
          <p:nvSpPr>
            <p:cNvPr id="833" name="Google Shape;833;p89"/>
            <p:cNvSpPr/>
            <p:nvPr/>
          </p:nvSpPr>
          <p:spPr>
            <a:xfrm>
              <a:off x="679025" y="525775"/>
              <a:ext cx="34200" cy="582900"/>
            </a:xfrm>
            <a:prstGeom prst="rect">
              <a:avLst/>
            </a:prstGeom>
            <a:solidFill>
              <a:srgbClr val="FFD4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89"/>
            <p:cNvSpPr txBox="1"/>
            <p:nvPr/>
          </p:nvSpPr>
          <p:spPr>
            <a:xfrm>
              <a:off x="880950" y="537200"/>
              <a:ext cx="7274400" cy="83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2400" b="1" i="0" u="none" strike="noStrike" kern="0" cap="none" spc="0" normalizeH="0" baseline="0" noProof="0">
                  <a:ln>
                    <a:noFill/>
                  </a:ln>
                  <a:solidFill>
                    <a:srgbClr val="21345A"/>
                  </a:solidFill>
                  <a:effectLst/>
                  <a:uLnTx/>
                  <a:uFillTx/>
                  <a:latin typeface="Merriweather"/>
                  <a:ea typeface="Merriweather"/>
                  <a:cs typeface="Merriweather"/>
                  <a:sym typeface="Merriweather"/>
                </a:rPr>
                <a:t>The Good Marketing Framework</a:t>
              </a: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21345A"/>
                </a:solidFill>
                <a:effectLst/>
                <a:uLnTx/>
                <a:uFillTx/>
                <a:latin typeface="Merriweather"/>
                <a:ea typeface="Merriweather"/>
                <a:cs typeface="Merriweather"/>
                <a:sym typeface="Merriweather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rgbClr val="5157CF"/>
                </a:solidFill>
                <a:effectLst/>
                <a:uLnTx/>
                <a:uFillTx/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</p:grpSp>
      <p:sp>
        <p:nvSpPr>
          <p:cNvPr id="835" name="Google Shape;835;p89"/>
          <p:cNvSpPr txBox="1"/>
          <p:nvPr/>
        </p:nvSpPr>
        <p:spPr>
          <a:xfrm>
            <a:off x="174500" y="2635338"/>
            <a:ext cx="2165700" cy="22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21345A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Known &amp; Unknown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21345A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1345A"/>
              </a:buClr>
              <a:buSzPts val="1100"/>
              <a:buFont typeface="Inter"/>
              <a:buChar char="➔"/>
              <a:tabLst/>
              <a:defRPr/>
            </a:pP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21345A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CRM / Email Lists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21345A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345A"/>
              </a:buClr>
              <a:buSzPts val="1100"/>
              <a:buFont typeface="Inter"/>
              <a:buChar char="➔"/>
              <a:tabLst/>
              <a:defRPr/>
            </a:pP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21345A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Website visitors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21345A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345A"/>
              </a:buClr>
              <a:buSzPts val="1100"/>
              <a:buFont typeface="Inter"/>
              <a:buChar char="➔"/>
              <a:tabLst/>
              <a:defRPr/>
            </a:pP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21345A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Prospect lists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21345A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345A"/>
              </a:buClr>
              <a:buSzPts val="1100"/>
              <a:buFont typeface="Inter"/>
              <a:buChar char="➔"/>
              <a:tabLst/>
              <a:defRPr/>
            </a:pP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21345A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Social / communities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21345A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345A"/>
              </a:buClr>
              <a:buSzPts val="1100"/>
              <a:buFont typeface="Inter"/>
              <a:buChar char="➔"/>
              <a:tabLst/>
              <a:defRPr/>
            </a:pP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21345A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Event attendees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21345A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345A"/>
              </a:buClr>
              <a:buSzPts val="1100"/>
              <a:buFont typeface="Inter"/>
              <a:buChar char="➔"/>
              <a:tabLst/>
              <a:defRPr/>
            </a:pP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21345A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Members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21345A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345A"/>
              </a:buClr>
              <a:buSzPts val="1100"/>
              <a:buFont typeface="Inter"/>
              <a:buChar char="➔"/>
              <a:tabLst/>
              <a:defRPr/>
            </a:pP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21345A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Volunteers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21345A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345A"/>
              </a:buClr>
              <a:buSzPts val="1100"/>
              <a:buFont typeface="Inter"/>
              <a:buChar char="➔"/>
              <a:tabLst/>
              <a:defRPr/>
            </a:pP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21345A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Beneficiaries 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21345A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345A"/>
              </a:buClr>
              <a:buSzPts val="1100"/>
              <a:buFont typeface="Inter"/>
              <a:buChar char="➔"/>
              <a:tabLst/>
              <a:defRPr/>
            </a:pP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21345A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Patrons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21345A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36" name="Google Shape;836;p89"/>
          <p:cNvSpPr txBox="1"/>
          <p:nvPr/>
        </p:nvSpPr>
        <p:spPr>
          <a:xfrm>
            <a:off x="2604175" y="4366219"/>
            <a:ext cx="1992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5157CF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Membership, Donations, Tickets, Signups, Etc.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5157CF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37" name="Google Shape;837;p89"/>
          <p:cNvSpPr txBox="1"/>
          <p:nvPr/>
        </p:nvSpPr>
        <p:spPr>
          <a:xfrm>
            <a:off x="4639750" y="1888088"/>
            <a:ext cx="2165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5157CF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Context &amp; Intent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5157CF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38" name="Google Shape;838;p89"/>
          <p:cNvSpPr txBox="1"/>
          <p:nvPr/>
        </p:nvSpPr>
        <p:spPr>
          <a:xfrm>
            <a:off x="6862049" y="4368987"/>
            <a:ext cx="2165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5157CF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Email, Social, Mail, Retargeting, Search, Etc.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5157CF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39" name="Google Shape;839;p89"/>
          <p:cNvSpPr txBox="1"/>
          <p:nvPr/>
        </p:nvSpPr>
        <p:spPr>
          <a:xfrm>
            <a:off x="5212238" y="3862365"/>
            <a:ext cx="1136700" cy="397800"/>
          </a:xfrm>
          <a:prstGeom prst="rect">
            <a:avLst/>
          </a:prstGeom>
          <a:solidFill>
            <a:srgbClr val="1DAB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rriweather Sans Medium"/>
                <a:ea typeface="Merriweather Sans Medium"/>
                <a:cs typeface="Merriweather Sans Medium"/>
                <a:sym typeface="Merriweather Sans Medium"/>
              </a:rPr>
              <a:t>Activate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rriweather Sans Medium"/>
              <a:ea typeface="Merriweather Sans Medium"/>
              <a:cs typeface="Merriweather Sans Medium"/>
              <a:sym typeface="Merriweather Sans Medium"/>
            </a:endParaRPr>
          </a:p>
        </p:txBody>
      </p:sp>
      <p:sp>
        <p:nvSpPr>
          <p:cNvPr id="840" name="Google Shape;840;p89"/>
          <p:cNvSpPr txBox="1"/>
          <p:nvPr/>
        </p:nvSpPr>
        <p:spPr>
          <a:xfrm rot="-2722">
            <a:off x="3249872" y="2443494"/>
            <a:ext cx="1136700" cy="397500"/>
          </a:xfrm>
          <a:prstGeom prst="rect">
            <a:avLst/>
          </a:prstGeom>
          <a:solidFill>
            <a:srgbClr val="1DAB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rriweather Sans Medium"/>
                <a:ea typeface="Merriweather Sans Medium"/>
                <a:cs typeface="Merriweather Sans Medium"/>
                <a:sym typeface="Merriweather Sans Medium"/>
              </a:rPr>
              <a:t>Learn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rriweather Sans Medium"/>
              <a:ea typeface="Merriweather Sans Medium"/>
              <a:cs typeface="Merriweather Sans Medium"/>
              <a:sym typeface="Merriweather Sans Medium"/>
            </a:endParaRPr>
          </a:p>
        </p:txBody>
      </p:sp>
      <p:sp>
        <p:nvSpPr>
          <p:cNvPr id="841" name="Google Shape;841;p89"/>
          <p:cNvSpPr txBox="1"/>
          <p:nvPr/>
        </p:nvSpPr>
        <p:spPr>
          <a:xfrm rot="-2722">
            <a:off x="7058624" y="2443498"/>
            <a:ext cx="1136700" cy="397500"/>
          </a:xfrm>
          <a:prstGeom prst="rect">
            <a:avLst/>
          </a:prstGeom>
          <a:solidFill>
            <a:srgbClr val="1DAB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rriweather Sans Medium"/>
                <a:ea typeface="Merriweather Sans Medium"/>
                <a:cs typeface="Merriweather Sans Medium"/>
                <a:sym typeface="Merriweather Sans Medium"/>
              </a:rPr>
              <a:t>Cultivate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rriweather Sans Medium"/>
              <a:ea typeface="Merriweather Sans Medium"/>
              <a:cs typeface="Merriweather Sans Medium"/>
              <a:sym typeface="Merriweather Sans Medium"/>
            </a:endParaRPr>
          </a:p>
        </p:txBody>
      </p:sp>
      <p:sp>
        <p:nvSpPr>
          <p:cNvPr id="842" name="Google Shape;842;p89"/>
          <p:cNvSpPr txBox="1"/>
          <p:nvPr/>
        </p:nvSpPr>
        <p:spPr>
          <a:xfrm rot="-2110">
            <a:off x="2604175" y="1699847"/>
            <a:ext cx="1466400" cy="397500"/>
          </a:xfrm>
          <a:prstGeom prst="rect">
            <a:avLst/>
          </a:prstGeom>
          <a:solidFill>
            <a:srgbClr val="1DAB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rriweather Sans Medium"/>
                <a:ea typeface="Merriweather Sans Medium"/>
                <a:cs typeface="Merriweather Sans Medium"/>
                <a:sym typeface="Merriweather Sans Medium"/>
              </a:rPr>
              <a:t>Understand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rriweather Sans Medium"/>
              <a:ea typeface="Merriweather Sans Medium"/>
              <a:cs typeface="Merriweather Sans Medium"/>
              <a:sym typeface="Merriweather Sans Medium"/>
            </a:endParaRPr>
          </a:p>
        </p:txBody>
      </p:sp>
      <p:sp>
        <p:nvSpPr>
          <p:cNvPr id="843" name="Google Shape;843;p89"/>
          <p:cNvSpPr txBox="1"/>
          <p:nvPr/>
        </p:nvSpPr>
        <p:spPr>
          <a:xfrm>
            <a:off x="4678158" y="2389645"/>
            <a:ext cx="2088900" cy="505200"/>
          </a:xfrm>
          <a:prstGeom prst="rect">
            <a:avLst/>
          </a:prstGeom>
          <a:solidFill>
            <a:srgbClr val="318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SemiBold"/>
                <a:ea typeface="Inter SemiBold"/>
                <a:cs typeface="Inter SemiBold"/>
                <a:sym typeface="Inter SemiBold"/>
              </a:rPr>
              <a:t>Good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844" name="Google Shape;844;p89"/>
          <p:cNvSpPr txBox="1"/>
          <p:nvPr/>
        </p:nvSpPr>
        <p:spPr>
          <a:xfrm>
            <a:off x="4639738" y="2882366"/>
            <a:ext cx="21657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2B2A32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Mission, Advocacy, Community, Connection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2B2A32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845" name="Google Shape;845;p89"/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1986" y="337825"/>
            <a:ext cx="1321464" cy="55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18ED0"/>
        </a:solidFill>
        <a:effectLst/>
      </p:bgPr>
    </p:bg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90"/>
          <p:cNvSpPr txBox="1"/>
          <p:nvPr/>
        </p:nvSpPr>
        <p:spPr>
          <a:xfrm>
            <a:off x="4440200" y="2169100"/>
            <a:ext cx="4398300" cy="21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rriweather"/>
                <a:ea typeface="Merriweather"/>
                <a:cs typeface="Merriweather"/>
                <a:sym typeface="Merriweather"/>
              </a:rPr>
              <a:t>Activate</a:t>
            </a:r>
            <a:endParaRPr kumimoji="0" sz="3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sz="3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marR="0" lvl="0" indent="-431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45C"/>
              </a:buClr>
              <a:buSzPts val="3200"/>
              <a:buFont typeface="Inter"/>
              <a:buChar char="➔"/>
              <a:tabLst/>
              <a:defRPr/>
            </a:pPr>
            <a:r>
              <a:rPr kumimoji="0" lang="en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Measurement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431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45C"/>
              </a:buClr>
              <a:buSzPts val="3200"/>
              <a:buFont typeface="Inter"/>
              <a:buChar char="➔"/>
              <a:tabLst/>
              <a:defRPr/>
            </a:pPr>
            <a:r>
              <a:rPr kumimoji="0" lang="en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Testing Framework</a:t>
            </a:r>
            <a:endParaRPr kumimoji="0" sz="3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851" name="Google Shape;851;p90"/>
          <p:cNvSpPr/>
          <p:nvPr/>
        </p:nvSpPr>
        <p:spPr>
          <a:xfrm>
            <a:off x="1168975" y="592775"/>
            <a:ext cx="1947000" cy="1947000"/>
          </a:xfrm>
          <a:prstGeom prst="ellipse">
            <a:avLst/>
          </a:prstGeom>
          <a:solidFill>
            <a:srgbClr val="FFD4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852" name="Google Shape;852;p90"/>
          <p:cNvCxnSpPr/>
          <p:nvPr/>
        </p:nvCxnSpPr>
        <p:spPr>
          <a:xfrm rot="10295967" flipH="1">
            <a:off x="559308" y="1385093"/>
            <a:ext cx="5150156" cy="302737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53" name="Google Shape;853;p90"/>
          <p:cNvSpPr txBox="1"/>
          <p:nvPr/>
        </p:nvSpPr>
        <p:spPr>
          <a:xfrm>
            <a:off x="1169125" y="896675"/>
            <a:ext cx="1947000" cy="13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800" b="1" i="0" u="none" strike="noStrike" kern="0" cap="none" spc="0" normalizeH="0" baseline="0" noProof="0">
                <a:ln>
                  <a:noFill/>
                </a:ln>
                <a:solidFill>
                  <a:srgbClr val="2B2A32"/>
                </a:solidFill>
                <a:effectLst/>
                <a:uLnTx/>
                <a:uFillTx/>
                <a:latin typeface="Merriweather"/>
                <a:ea typeface="Merriweather"/>
                <a:cs typeface="Merriweather"/>
                <a:sym typeface="Merriweather"/>
              </a:rPr>
              <a:t>3</a:t>
            </a:r>
            <a:endParaRPr kumimoji="0" sz="7800" b="1" i="0" u="none" strike="noStrike" kern="0" cap="none" spc="0" normalizeH="0" baseline="0" noProof="0">
              <a:ln>
                <a:noFill/>
              </a:ln>
              <a:solidFill>
                <a:srgbClr val="2B2A32"/>
              </a:solidFill>
              <a:effectLst/>
              <a:uLnTx/>
              <a:uFillTx/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854" name="Google Shape;854;p90"/>
          <p:cNvSpPr/>
          <p:nvPr/>
        </p:nvSpPr>
        <p:spPr>
          <a:xfrm rot="-504781">
            <a:off x="5611113" y="347105"/>
            <a:ext cx="541325" cy="541325"/>
          </a:xfrm>
          <a:prstGeom prst="ellipse">
            <a:avLst/>
          </a:prstGeom>
          <a:solidFill>
            <a:srgbClr val="FFD4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21345A"/>
        </a:solidFill>
        <a:effectLst/>
      </p:bgPr>
    </p:bg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9" name="Google Shape;859;p91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4198" y="4167496"/>
            <a:ext cx="777476" cy="777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60" name="Google Shape;860;p91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036" y="0"/>
            <a:ext cx="356001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61" name="Google Shape;861;p91"/>
          <p:cNvSpPr txBox="1"/>
          <p:nvPr/>
        </p:nvSpPr>
        <p:spPr>
          <a:xfrm>
            <a:off x="4455600" y="2225400"/>
            <a:ext cx="36786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3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rriweather"/>
                <a:ea typeface="Merriweather"/>
                <a:cs typeface="Merriweather"/>
                <a:sym typeface="Merriweather"/>
              </a:rPr>
              <a:t>“It depends …”</a:t>
            </a:r>
            <a:endParaRPr kumimoji="0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92"/>
          <p:cNvSpPr/>
          <p:nvPr/>
        </p:nvSpPr>
        <p:spPr>
          <a:xfrm>
            <a:off x="285050" y="1886050"/>
            <a:ext cx="2529600" cy="2271600"/>
          </a:xfrm>
          <a:prstGeom prst="roundRect">
            <a:avLst>
              <a:gd name="adj" fmla="val 207"/>
            </a:avLst>
          </a:prstGeom>
          <a:solidFill>
            <a:srgbClr val="1DABA5"/>
          </a:solidFill>
          <a:ln w="28575" cap="flat" cmpd="sng">
            <a:solidFill>
              <a:srgbClr val="1DAB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67" name="Google Shape;867;p92"/>
          <p:cNvSpPr/>
          <p:nvPr/>
        </p:nvSpPr>
        <p:spPr>
          <a:xfrm>
            <a:off x="6128276" y="1886050"/>
            <a:ext cx="2791500" cy="2271600"/>
          </a:xfrm>
          <a:prstGeom prst="roundRect">
            <a:avLst>
              <a:gd name="adj" fmla="val 0"/>
            </a:avLst>
          </a:prstGeom>
          <a:solidFill>
            <a:srgbClr val="5157CF"/>
          </a:solidFill>
          <a:ln w="28575" cap="flat" cmpd="sng">
            <a:solidFill>
              <a:srgbClr val="5157C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68" name="Google Shape;868;p92"/>
          <p:cNvSpPr txBox="1"/>
          <p:nvPr/>
        </p:nvSpPr>
        <p:spPr>
          <a:xfrm>
            <a:off x="264862" y="2121412"/>
            <a:ext cx="2529600" cy="18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rriweather"/>
                <a:ea typeface="Merriweather"/>
                <a:cs typeface="Merriweather"/>
                <a:sym typeface="Merriweather"/>
              </a:rPr>
              <a:t>Trying</a:t>
            </a: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***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Testing new things (lack controls) to learn and benchmark results for future pilots or experiments.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69" name="Google Shape;869;p92"/>
          <p:cNvSpPr txBox="1"/>
          <p:nvPr/>
        </p:nvSpPr>
        <p:spPr>
          <a:xfrm>
            <a:off x="6121538" y="2121398"/>
            <a:ext cx="2757600" cy="1585500"/>
          </a:xfrm>
          <a:prstGeom prst="rect">
            <a:avLst/>
          </a:prstGeom>
          <a:solidFill>
            <a:srgbClr val="5157CF"/>
          </a:solidFill>
          <a:ln w="9525" cap="flat" cmpd="sng">
            <a:solidFill>
              <a:srgbClr val="5157C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rriweather"/>
                <a:ea typeface="Merriweather"/>
                <a:cs typeface="Merriweather"/>
                <a:sym typeface="Merriweather"/>
              </a:rPr>
              <a:t>Experiments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***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Variable testing that includes a hold out or control group to determine if a specific test performs better.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70" name="Google Shape;870;p92"/>
          <p:cNvSpPr/>
          <p:nvPr/>
        </p:nvSpPr>
        <p:spPr>
          <a:xfrm>
            <a:off x="3135974" y="1886051"/>
            <a:ext cx="2683800" cy="2271600"/>
          </a:xfrm>
          <a:prstGeom prst="roundRect">
            <a:avLst>
              <a:gd name="adj" fmla="val 0"/>
            </a:avLst>
          </a:prstGeom>
          <a:solidFill>
            <a:srgbClr val="21345A"/>
          </a:solidFill>
          <a:ln w="28575" cap="flat" cmpd="sng">
            <a:solidFill>
              <a:srgbClr val="21345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71" name="Google Shape;871;p92"/>
          <p:cNvSpPr txBox="1"/>
          <p:nvPr/>
        </p:nvSpPr>
        <p:spPr>
          <a:xfrm>
            <a:off x="3103538" y="2121400"/>
            <a:ext cx="2696100" cy="16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rriweather"/>
                <a:ea typeface="Merriweather"/>
                <a:cs typeface="Merriweather"/>
                <a:sym typeface="Merriweather"/>
              </a:rPr>
              <a:t>Pilot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***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Organized tests of new things with clear hypothesis on expected results within a predetermined time frame.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72" name="Google Shape;872;p92"/>
          <p:cNvSpPr txBox="1"/>
          <p:nvPr/>
        </p:nvSpPr>
        <p:spPr>
          <a:xfrm>
            <a:off x="224225" y="1030950"/>
            <a:ext cx="5765700" cy="6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3200" b="1" i="0" u="none" strike="noStrike" kern="0" cap="none" spc="0" normalizeH="0" baseline="0" noProof="0">
                <a:ln>
                  <a:noFill/>
                </a:ln>
                <a:solidFill>
                  <a:srgbClr val="2B2A32"/>
                </a:solidFill>
                <a:effectLst/>
                <a:uLnTx/>
                <a:uFillTx/>
                <a:latin typeface="Merriweather"/>
                <a:ea typeface="Merriweather"/>
                <a:cs typeface="Merriweather"/>
                <a:sym typeface="Merriweather"/>
              </a:rPr>
              <a:t>Three (3) Types of Tests</a:t>
            </a:r>
            <a:endParaRPr kumimoji="0" sz="3200" b="1" i="0" u="none" strike="noStrike" kern="0" cap="none" spc="0" normalizeH="0" baseline="0" noProof="0">
              <a:ln>
                <a:noFill/>
              </a:ln>
              <a:solidFill>
                <a:srgbClr val="2B2A32"/>
              </a:solidFill>
              <a:effectLst/>
              <a:uLnTx/>
              <a:uFillTx/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873" name="Google Shape;873;p92"/>
          <p:cNvSpPr/>
          <p:nvPr/>
        </p:nvSpPr>
        <p:spPr>
          <a:xfrm>
            <a:off x="334744" y="986961"/>
            <a:ext cx="1345200" cy="50100"/>
          </a:xfrm>
          <a:prstGeom prst="rect">
            <a:avLst/>
          </a:prstGeom>
          <a:solidFill>
            <a:srgbClr val="318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4" name="Google Shape;874;p92"/>
          <p:cNvSpPr txBox="1"/>
          <p:nvPr/>
        </p:nvSpPr>
        <p:spPr>
          <a:xfrm>
            <a:off x="235101" y="620738"/>
            <a:ext cx="15285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500" b="1" i="0" u="none" strike="noStrike" kern="0" cap="none" spc="0" normalizeH="0" baseline="0" noProof="0">
                <a:ln>
                  <a:noFill/>
                </a:ln>
                <a:solidFill>
                  <a:srgbClr val="2B2A32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E X A M P L E</a:t>
            </a:r>
            <a:endParaRPr kumimoji="0" sz="1500" b="1" i="0" u="none" strike="noStrike" kern="0" cap="none" spc="0" normalizeH="0" baseline="0" noProof="0">
              <a:ln>
                <a:noFill/>
              </a:ln>
              <a:solidFill>
                <a:srgbClr val="2B2A32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21345A"/>
        </a:solidFill>
        <a:effectLst/>
      </p:bgPr>
    </p:bg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57"/>
          <p:cNvSpPr txBox="1"/>
          <p:nvPr/>
        </p:nvSpPr>
        <p:spPr>
          <a:xfrm>
            <a:off x="1014900" y="1942575"/>
            <a:ext cx="7119300" cy="12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3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rriweather"/>
                <a:ea typeface="Merriweather"/>
                <a:cs typeface="Merriweather"/>
                <a:sym typeface="Merriweather"/>
              </a:rPr>
              <a:t>Most nonprofits rely </a:t>
            </a:r>
            <a:endParaRPr kumimoji="0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3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rriweather"/>
                <a:ea typeface="Merriweather"/>
                <a:cs typeface="Merriweather"/>
                <a:sym typeface="Merriweather"/>
              </a:rPr>
              <a:t>on</a:t>
            </a:r>
            <a:r>
              <a:rPr kumimoji="0" lang="en" sz="3600" b="1" i="0" u="none" strike="noStrike" kern="0" cap="none" spc="0" normalizeH="0" baseline="0" noProof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r>
              <a:rPr kumimoji="0" lang="en" sz="3600" b="1" i="0" u="none" strike="noStrike" kern="0" cap="none" spc="0" normalizeH="0" baseline="0" noProof="0">
                <a:ln>
                  <a:noFill/>
                </a:ln>
                <a:solidFill>
                  <a:srgbClr val="FF4824"/>
                </a:solidFill>
                <a:effectLst/>
                <a:uLnTx/>
                <a:uFillTx/>
                <a:latin typeface="Merriweather"/>
                <a:ea typeface="Merriweather"/>
                <a:cs typeface="Merriweather"/>
                <a:sym typeface="Merriweather"/>
              </a:rPr>
              <a:t>magic ✨</a:t>
            </a:r>
            <a:r>
              <a:rPr kumimoji="0" lang="en" sz="3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rriweather"/>
                <a:ea typeface="Merriweather"/>
                <a:cs typeface="Merriweather"/>
                <a:sym typeface="Merriweather"/>
              </a:rPr>
              <a:t> not </a:t>
            </a:r>
            <a:r>
              <a:rPr kumimoji="0" lang="en" sz="3600" b="1" i="0" u="none" strike="sngStrike" kern="0" cap="none" spc="0" normalizeH="0" baseline="0" noProof="0">
                <a:ln>
                  <a:noFill/>
                </a:ln>
                <a:solidFill>
                  <a:srgbClr val="318ED0"/>
                </a:solidFill>
                <a:effectLst/>
                <a:uLnTx/>
                <a:uFillTx/>
                <a:latin typeface="Merriweather"/>
                <a:ea typeface="Merriweather"/>
                <a:cs typeface="Merriweather"/>
                <a:sym typeface="Merriweather"/>
              </a:rPr>
              <a:t>marketing</a:t>
            </a:r>
            <a:r>
              <a:rPr kumimoji="0" lang="en" sz="3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rriweather"/>
                <a:ea typeface="Merriweather"/>
                <a:cs typeface="Merriweather"/>
                <a:sym typeface="Merriweather"/>
              </a:rPr>
              <a:t>.</a:t>
            </a:r>
            <a:endParaRPr kumimoji="0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38" name="Google Shape;238;p57"/>
          <p:cNvSpPr/>
          <p:nvPr/>
        </p:nvSpPr>
        <p:spPr>
          <a:xfrm>
            <a:off x="1093824" y="1766248"/>
            <a:ext cx="1134300" cy="50100"/>
          </a:xfrm>
          <a:prstGeom prst="rect">
            <a:avLst/>
          </a:prstGeom>
          <a:solidFill>
            <a:srgbClr val="318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9" name="Google Shape;239;p57"/>
          <p:cNvSpPr txBox="1"/>
          <p:nvPr/>
        </p:nvSpPr>
        <p:spPr>
          <a:xfrm>
            <a:off x="1009801" y="1400025"/>
            <a:ext cx="12888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I N S I G H T</a:t>
            </a:r>
            <a:endParaRPr kumimoji="0" sz="15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240" name="Google Shape;240;p57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4198" y="4167496"/>
            <a:ext cx="777476" cy="777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21345A"/>
        </a:solidFill>
        <a:effectLst/>
      </p:bgPr>
    </p:bg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93"/>
          <p:cNvSpPr txBox="1"/>
          <p:nvPr/>
        </p:nvSpPr>
        <p:spPr>
          <a:xfrm>
            <a:off x="1014900" y="1942575"/>
            <a:ext cx="7119300" cy="18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3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rriweather"/>
                <a:ea typeface="Merriweather"/>
                <a:cs typeface="Merriweather"/>
                <a:sym typeface="Merriweather"/>
              </a:rPr>
              <a:t>Assume you’re wrong. Your goal is to find out how wrong as quickly as possible</a:t>
            </a:r>
            <a:endParaRPr kumimoji="0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880" name="Google Shape;880;p93"/>
          <p:cNvSpPr/>
          <p:nvPr/>
        </p:nvSpPr>
        <p:spPr>
          <a:xfrm>
            <a:off x="1110893" y="1766238"/>
            <a:ext cx="1364700" cy="50100"/>
          </a:xfrm>
          <a:prstGeom prst="rect">
            <a:avLst/>
          </a:prstGeom>
          <a:solidFill>
            <a:srgbClr val="318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1" name="Google Shape;881;p93"/>
          <p:cNvSpPr txBox="1"/>
          <p:nvPr/>
        </p:nvSpPr>
        <p:spPr>
          <a:xfrm>
            <a:off x="1009808" y="1400025"/>
            <a:ext cx="15504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R E M I N D E R</a:t>
            </a:r>
            <a:endParaRPr kumimoji="0" sz="15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882" name="Google Shape;882;p93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4198" y="4167496"/>
            <a:ext cx="777476" cy="777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7" name="Google Shape;887;p94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799963">
            <a:off x="4609109" y="3901460"/>
            <a:ext cx="2252124" cy="32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8" name="Google Shape;888;p94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2964788">
            <a:off x="3098612" y="2413096"/>
            <a:ext cx="1801222" cy="345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9" name="Google Shape;889;p94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251321">
            <a:off x="6478621" y="2218365"/>
            <a:ext cx="2297357" cy="369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90" name="Google Shape;890;p94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1405568">
            <a:off x="2316390" y="1647837"/>
            <a:ext cx="2298895" cy="369301"/>
          </a:xfrm>
          <a:prstGeom prst="rect">
            <a:avLst/>
          </a:prstGeom>
          <a:noFill/>
          <a:ln>
            <a:noFill/>
          </a:ln>
        </p:spPr>
      </p:pic>
      <p:sp>
        <p:nvSpPr>
          <p:cNvPr id="891" name="Google Shape;891;p94"/>
          <p:cNvSpPr/>
          <p:nvPr/>
        </p:nvSpPr>
        <p:spPr>
          <a:xfrm rot="10800000">
            <a:off x="157050" y="1699400"/>
            <a:ext cx="2216700" cy="859500"/>
          </a:xfrm>
          <a:prstGeom prst="trapezoid">
            <a:avLst>
              <a:gd name="adj" fmla="val 25000"/>
            </a:avLst>
          </a:prstGeom>
          <a:solidFill>
            <a:srgbClr val="21345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2" name="Google Shape;892;p94"/>
          <p:cNvSpPr txBox="1"/>
          <p:nvPr/>
        </p:nvSpPr>
        <p:spPr>
          <a:xfrm>
            <a:off x="144142" y="1926751"/>
            <a:ext cx="2241600" cy="3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SemiBold"/>
                <a:ea typeface="Inter SemiBold"/>
                <a:cs typeface="Inter SemiBold"/>
                <a:sym typeface="Inter SemiBold"/>
              </a:rPr>
              <a:t>Identify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grpSp>
        <p:nvGrpSpPr>
          <p:cNvPr id="893" name="Google Shape;893;p94"/>
          <p:cNvGrpSpPr/>
          <p:nvPr/>
        </p:nvGrpSpPr>
        <p:grpSpPr>
          <a:xfrm>
            <a:off x="6675915" y="3122455"/>
            <a:ext cx="2485690" cy="1348293"/>
            <a:chOff x="947750" y="2931923"/>
            <a:chExt cx="4194550" cy="1456512"/>
          </a:xfrm>
        </p:grpSpPr>
        <p:pic>
          <p:nvPicPr>
            <p:cNvPr id="894" name="Google Shape;894;p94"/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47750" y="2931923"/>
              <a:ext cx="4194550" cy="14565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95" name="Google Shape;895;p94"/>
            <p:cNvSpPr txBox="1"/>
            <p:nvPr/>
          </p:nvSpPr>
          <p:spPr>
            <a:xfrm>
              <a:off x="1166513" y="3626313"/>
              <a:ext cx="37824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r SemiBold"/>
                  <a:ea typeface="Inter SemiBold"/>
                  <a:cs typeface="Inter SemiBold"/>
                  <a:sym typeface="Inter SemiBold"/>
                </a:rPr>
                <a:t>Connections</a:t>
              </a: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SemiBold"/>
                <a:ea typeface="Inter SemiBold"/>
                <a:cs typeface="Inter SemiBold"/>
                <a:sym typeface="Inter SemiBold"/>
              </a:endParaRPr>
            </a:p>
          </p:txBody>
        </p:sp>
      </p:grpSp>
      <p:pic>
        <p:nvPicPr>
          <p:cNvPr id="896" name="Google Shape;896;p94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2154" y="615598"/>
            <a:ext cx="2485690" cy="1348294"/>
          </a:xfrm>
          <a:prstGeom prst="rect">
            <a:avLst/>
          </a:prstGeom>
          <a:noFill/>
          <a:ln>
            <a:noFill/>
          </a:ln>
        </p:spPr>
      </p:pic>
      <p:sp>
        <p:nvSpPr>
          <p:cNvPr id="897" name="Google Shape;897;p94"/>
          <p:cNvSpPr txBox="1"/>
          <p:nvPr/>
        </p:nvSpPr>
        <p:spPr>
          <a:xfrm>
            <a:off x="4601793" y="1258395"/>
            <a:ext cx="2241600" cy="3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SemiBold"/>
                <a:ea typeface="Inter SemiBold"/>
                <a:cs typeface="Inter SemiBold"/>
                <a:sym typeface="Inter SemiBold"/>
              </a:rPr>
              <a:t>Communities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grpSp>
        <p:nvGrpSpPr>
          <p:cNvPr id="898" name="Google Shape;898;p94"/>
          <p:cNvGrpSpPr/>
          <p:nvPr/>
        </p:nvGrpSpPr>
        <p:grpSpPr>
          <a:xfrm>
            <a:off x="2357623" y="3122451"/>
            <a:ext cx="2485690" cy="1348293"/>
            <a:chOff x="947750" y="2931923"/>
            <a:chExt cx="4194550" cy="1456512"/>
          </a:xfrm>
        </p:grpSpPr>
        <p:pic>
          <p:nvPicPr>
            <p:cNvPr id="899" name="Google Shape;899;p94"/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47750" y="2931923"/>
              <a:ext cx="4194550" cy="14565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00" name="Google Shape;900;p94"/>
            <p:cNvSpPr txBox="1"/>
            <p:nvPr/>
          </p:nvSpPr>
          <p:spPr>
            <a:xfrm>
              <a:off x="1166513" y="3626313"/>
              <a:ext cx="37824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r SemiBold"/>
                  <a:ea typeface="Inter SemiBold"/>
                  <a:cs typeface="Inter SemiBold"/>
                  <a:sym typeface="Inter SemiBold"/>
                </a:rPr>
                <a:t>Conversions</a:t>
              </a: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SemiBold"/>
                <a:ea typeface="Inter SemiBold"/>
                <a:cs typeface="Inter SemiBold"/>
                <a:sym typeface="Inter SemiBold"/>
              </a:endParaRPr>
            </a:p>
          </p:txBody>
        </p:sp>
      </p:grpSp>
      <p:grpSp>
        <p:nvGrpSpPr>
          <p:cNvPr id="901" name="Google Shape;901;p94"/>
          <p:cNvGrpSpPr/>
          <p:nvPr/>
        </p:nvGrpSpPr>
        <p:grpSpPr>
          <a:xfrm>
            <a:off x="298025" y="373375"/>
            <a:ext cx="7476325" cy="842725"/>
            <a:chOff x="679025" y="525775"/>
            <a:chExt cx="7476325" cy="842725"/>
          </a:xfrm>
        </p:grpSpPr>
        <p:sp>
          <p:nvSpPr>
            <p:cNvPr id="902" name="Google Shape;902;p94"/>
            <p:cNvSpPr/>
            <p:nvPr/>
          </p:nvSpPr>
          <p:spPr>
            <a:xfrm>
              <a:off x="679025" y="525775"/>
              <a:ext cx="34200" cy="582900"/>
            </a:xfrm>
            <a:prstGeom prst="rect">
              <a:avLst/>
            </a:prstGeom>
            <a:solidFill>
              <a:srgbClr val="FFD4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94"/>
            <p:cNvSpPr txBox="1"/>
            <p:nvPr/>
          </p:nvSpPr>
          <p:spPr>
            <a:xfrm>
              <a:off x="880950" y="537200"/>
              <a:ext cx="7274400" cy="83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2400" b="1" i="0" u="none" strike="noStrike" kern="0" cap="none" spc="0" normalizeH="0" baseline="0" noProof="0">
                  <a:ln>
                    <a:noFill/>
                  </a:ln>
                  <a:solidFill>
                    <a:srgbClr val="21345A"/>
                  </a:solidFill>
                  <a:effectLst/>
                  <a:uLnTx/>
                  <a:uFillTx/>
                  <a:latin typeface="Merriweather"/>
                  <a:ea typeface="Merriweather"/>
                  <a:cs typeface="Merriweather"/>
                  <a:sym typeface="Merriweather"/>
                </a:rPr>
                <a:t>The Good Marketing Framework</a:t>
              </a: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21345A"/>
                </a:solidFill>
                <a:effectLst/>
                <a:uLnTx/>
                <a:uFillTx/>
                <a:latin typeface="Merriweather"/>
                <a:ea typeface="Merriweather"/>
                <a:cs typeface="Merriweather"/>
                <a:sym typeface="Merriweather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rgbClr val="5157CF"/>
                </a:solidFill>
                <a:effectLst/>
                <a:uLnTx/>
                <a:uFillTx/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</p:grpSp>
      <p:sp>
        <p:nvSpPr>
          <p:cNvPr id="904" name="Google Shape;904;p94"/>
          <p:cNvSpPr txBox="1"/>
          <p:nvPr/>
        </p:nvSpPr>
        <p:spPr>
          <a:xfrm>
            <a:off x="174500" y="2635338"/>
            <a:ext cx="2165700" cy="22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21345A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Known &amp; Unknown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21345A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1345A"/>
              </a:buClr>
              <a:buSzPts val="1100"/>
              <a:buFont typeface="Inter"/>
              <a:buChar char="➔"/>
              <a:tabLst/>
              <a:defRPr/>
            </a:pP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21345A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CRM / Email Lists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21345A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345A"/>
              </a:buClr>
              <a:buSzPts val="1100"/>
              <a:buFont typeface="Inter"/>
              <a:buChar char="➔"/>
              <a:tabLst/>
              <a:defRPr/>
            </a:pP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21345A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Website visitors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21345A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345A"/>
              </a:buClr>
              <a:buSzPts val="1100"/>
              <a:buFont typeface="Inter"/>
              <a:buChar char="➔"/>
              <a:tabLst/>
              <a:defRPr/>
            </a:pP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21345A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Prospect lists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21345A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345A"/>
              </a:buClr>
              <a:buSzPts val="1100"/>
              <a:buFont typeface="Inter"/>
              <a:buChar char="➔"/>
              <a:tabLst/>
              <a:defRPr/>
            </a:pP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21345A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Social / communities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21345A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345A"/>
              </a:buClr>
              <a:buSzPts val="1100"/>
              <a:buFont typeface="Inter"/>
              <a:buChar char="➔"/>
              <a:tabLst/>
              <a:defRPr/>
            </a:pP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21345A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Event attendees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21345A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345A"/>
              </a:buClr>
              <a:buSzPts val="1100"/>
              <a:buFont typeface="Inter"/>
              <a:buChar char="➔"/>
              <a:tabLst/>
              <a:defRPr/>
            </a:pP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21345A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Members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21345A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345A"/>
              </a:buClr>
              <a:buSzPts val="1100"/>
              <a:buFont typeface="Inter"/>
              <a:buChar char="➔"/>
              <a:tabLst/>
              <a:defRPr/>
            </a:pP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21345A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Volunteers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21345A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345A"/>
              </a:buClr>
              <a:buSzPts val="1100"/>
              <a:buFont typeface="Inter"/>
              <a:buChar char="➔"/>
              <a:tabLst/>
              <a:defRPr/>
            </a:pP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21345A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Beneficiaries 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21345A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345A"/>
              </a:buClr>
              <a:buSzPts val="1100"/>
              <a:buFont typeface="Inter"/>
              <a:buChar char="➔"/>
              <a:tabLst/>
              <a:defRPr/>
            </a:pP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21345A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Patrons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21345A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905" name="Google Shape;905;p94"/>
          <p:cNvSpPr txBox="1"/>
          <p:nvPr/>
        </p:nvSpPr>
        <p:spPr>
          <a:xfrm>
            <a:off x="2604175" y="4366219"/>
            <a:ext cx="1992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5157CF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Membership, Donations, Tickets, Signups, Etc.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5157CF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906" name="Google Shape;906;p94"/>
          <p:cNvSpPr txBox="1"/>
          <p:nvPr/>
        </p:nvSpPr>
        <p:spPr>
          <a:xfrm>
            <a:off x="4639750" y="1888088"/>
            <a:ext cx="2165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5157CF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Context &amp; Intent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5157CF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907" name="Google Shape;907;p94"/>
          <p:cNvSpPr txBox="1"/>
          <p:nvPr/>
        </p:nvSpPr>
        <p:spPr>
          <a:xfrm>
            <a:off x="6862049" y="4368987"/>
            <a:ext cx="2165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5157CF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Email, Social, Mail, Retargeting, Search, Etc.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5157CF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908" name="Google Shape;908;p94"/>
          <p:cNvSpPr txBox="1"/>
          <p:nvPr/>
        </p:nvSpPr>
        <p:spPr>
          <a:xfrm>
            <a:off x="5212238" y="3862365"/>
            <a:ext cx="1136700" cy="397800"/>
          </a:xfrm>
          <a:prstGeom prst="rect">
            <a:avLst/>
          </a:prstGeom>
          <a:solidFill>
            <a:srgbClr val="1DAB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rriweather Sans Medium"/>
                <a:ea typeface="Merriweather Sans Medium"/>
                <a:cs typeface="Merriweather Sans Medium"/>
                <a:sym typeface="Merriweather Sans Medium"/>
              </a:rPr>
              <a:t>Activate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rriweather Sans Medium"/>
              <a:ea typeface="Merriweather Sans Medium"/>
              <a:cs typeface="Merriweather Sans Medium"/>
              <a:sym typeface="Merriweather Sans Medium"/>
            </a:endParaRPr>
          </a:p>
        </p:txBody>
      </p:sp>
      <p:sp>
        <p:nvSpPr>
          <p:cNvPr id="909" name="Google Shape;909;p94"/>
          <p:cNvSpPr txBox="1"/>
          <p:nvPr/>
        </p:nvSpPr>
        <p:spPr>
          <a:xfrm rot="-2722">
            <a:off x="3249872" y="2443494"/>
            <a:ext cx="1136700" cy="397500"/>
          </a:xfrm>
          <a:prstGeom prst="rect">
            <a:avLst/>
          </a:prstGeom>
          <a:solidFill>
            <a:srgbClr val="1DAB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rriweather Sans Medium"/>
                <a:ea typeface="Merriweather Sans Medium"/>
                <a:cs typeface="Merriweather Sans Medium"/>
                <a:sym typeface="Merriweather Sans Medium"/>
              </a:rPr>
              <a:t>Learn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rriweather Sans Medium"/>
              <a:ea typeface="Merriweather Sans Medium"/>
              <a:cs typeface="Merriweather Sans Medium"/>
              <a:sym typeface="Merriweather Sans Medium"/>
            </a:endParaRPr>
          </a:p>
        </p:txBody>
      </p:sp>
      <p:sp>
        <p:nvSpPr>
          <p:cNvPr id="910" name="Google Shape;910;p94"/>
          <p:cNvSpPr txBox="1"/>
          <p:nvPr/>
        </p:nvSpPr>
        <p:spPr>
          <a:xfrm rot="-2722">
            <a:off x="7058624" y="2443498"/>
            <a:ext cx="1136700" cy="397500"/>
          </a:xfrm>
          <a:prstGeom prst="rect">
            <a:avLst/>
          </a:prstGeom>
          <a:solidFill>
            <a:srgbClr val="1DAB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rriweather Sans Medium"/>
                <a:ea typeface="Merriweather Sans Medium"/>
                <a:cs typeface="Merriweather Sans Medium"/>
                <a:sym typeface="Merriweather Sans Medium"/>
              </a:rPr>
              <a:t>Cultivate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rriweather Sans Medium"/>
              <a:ea typeface="Merriweather Sans Medium"/>
              <a:cs typeface="Merriweather Sans Medium"/>
              <a:sym typeface="Merriweather Sans Medium"/>
            </a:endParaRPr>
          </a:p>
        </p:txBody>
      </p:sp>
      <p:sp>
        <p:nvSpPr>
          <p:cNvPr id="911" name="Google Shape;911;p94"/>
          <p:cNvSpPr txBox="1"/>
          <p:nvPr/>
        </p:nvSpPr>
        <p:spPr>
          <a:xfrm rot="-2110">
            <a:off x="2604175" y="1699847"/>
            <a:ext cx="1466400" cy="397500"/>
          </a:xfrm>
          <a:prstGeom prst="rect">
            <a:avLst/>
          </a:prstGeom>
          <a:solidFill>
            <a:srgbClr val="1DAB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rriweather Sans Medium"/>
                <a:ea typeface="Merriweather Sans Medium"/>
                <a:cs typeface="Merriweather Sans Medium"/>
                <a:sym typeface="Merriweather Sans Medium"/>
              </a:rPr>
              <a:t>Understand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rriweather Sans Medium"/>
              <a:ea typeface="Merriweather Sans Medium"/>
              <a:cs typeface="Merriweather Sans Medium"/>
              <a:sym typeface="Merriweather Sans Medium"/>
            </a:endParaRPr>
          </a:p>
        </p:txBody>
      </p:sp>
      <p:sp>
        <p:nvSpPr>
          <p:cNvPr id="912" name="Google Shape;912;p94"/>
          <p:cNvSpPr txBox="1"/>
          <p:nvPr/>
        </p:nvSpPr>
        <p:spPr>
          <a:xfrm>
            <a:off x="4678158" y="2389645"/>
            <a:ext cx="2088900" cy="505200"/>
          </a:xfrm>
          <a:prstGeom prst="rect">
            <a:avLst/>
          </a:prstGeom>
          <a:solidFill>
            <a:srgbClr val="318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SemiBold"/>
                <a:ea typeface="Inter SemiBold"/>
                <a:cs typeface="Inter SemiBold"/>
                <a:sym typeface="Inter SemiBold"/>
              </a:rPr>
              <a:t>Good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913" name="Google Shape;913;p94"/>
          <p:cNvSpPr txBox="1"/>
          <p:nvPr/>
        </p:nvSpPr>
        <p:spPr>
          <a:xfrm>
            <a:off x="4639738" y="2882366"/>
            <a:ext cx="21657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2B2A32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Mission, Advocacy, Community, Connection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2B2A32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914" name="Google Shape;914;p94"/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1986" y="337825"/>
            <a:ext cx="1321464" cy="55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5157CF"/>
        </a:solidFill>
        <a:effectLst/>
      </p:bgPr>
    </p:bg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95"/>
          <p:cNvSpPr txBox="1"/>
          <p:nvPr/>
        </p:nvSpPr>
        <p:spPr>
          <a:xfrm>
            <a:off x="569900" y="925125"/>
            <a:ext cx="5896800" cy="21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rriweather"/>
                <a:ea typeface="Merriweather"/>
                <a:cs typeface="Merriweather"/>
                <a:sym typeface="Merriweather"/>
              </a:rPr>
              <a:t>Learn</a:t>
            </a:r>
            <a:endParaRPr kumimoji="0" sz="3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sz="3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marR="0" lvl="0" indent="-431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E669"/>
              </a:buClr>
              <a:buSzPts val="3200"/>
              <a:buFont typeface="Inter"/>
              <a:buChar char="➔"/>
              <a:tabLst/>
              <a:defRPr/>
            </a:pPr>
            <a:r>
              <a:rPr kumimoji="0" lang="en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New context &amp; intent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431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E669"/>
              </a:buClr>
              <a:buSzPts val="3200"/>
              <a:buFont typeface="Inter"/>
              <a:buChar char="➔"/>
              <a:tabLst/>
              <a:defRPr/>
            </a:pPr>
            <a:r>
              <a:rPr kumimoji="0" lang="en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Learning log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920" name="Google Shape;920;p95"/>
          <p:cNvSpPr/>
          <p:nvPr/>
        </p:nvSpPr>
        <p:spPr>
          <a:xfrm>
            <a:off x="6419000" y="2737875"/>
            <a:ext cx="1947000" cy="1947000"/>
          </a:xfrm>
          <a:prstGeom prst="ellipse">
            <a:avLst/>
          </a:prstGeom>
          <a:solidFill>
            <a:srgbClr val="E8E6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921" name="Google Shape;921;p95"/>
          <p:cNvCxnSpPr/>
          <p:nvPr/>
        </p:nvCxnSpPr>
        <p:spPr>
          <a:xfrm rot="10295967" flipH="1">
            <a:off x="2942683" y="1385093"/>
            <a:ext cx="5150156" cy="302737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22" name="Google Shape;922;p95"/>
          <p:cNvSpPr txBox="1"/>
          <p:nvPr/>
        </p:nvSpPr>
        <p:spPr>
          <a:xfrm>
            <a:off x="6419150" y="3041775"/>
            <a:ext cx="1947000" cy="13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800" b="1" i="0" u="none" strike="noStrike" kern="0" cap="none" spc="0" normalizeH="0" baseline="0" noProof="0">
                <a:ln>
                  <a:noFill/>
                </a:ln>
                <a:solidFill>
                  <a:srgbClr val="2B2A32"/>
                </a:solidFill>
                <a:effectLst/>
                <a:uLnTx/>
                <a:uFillTx/>
                <a:latin typeface="Merriweather"/>
                <a:ea typeface="Merriweather"/>
                <a:cs typeface="Merriweather"/>
                <a:sym typeface="Merriweather"/>
              </a:rPr>
              <a:t>4</a:t>
            </a:r>
            <a:endParaRPr kumimoji="0" sz="7800" b="1" i="0" u="none" strike="noStrike" kern="0" cap="none" spc="0" normalizeH="0" baseline="0" noProof="0">
              <a:ln>
                <a:noFill/>
              </a:ln>
              <a:solidFill>
                <a:srgbClr val="2B2A32"/>
              </a:solidFill>
              <a:effectLst/>
              <a:uLnTx/>
              <a:uFillTx/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923" name="Google Shape;923;p95"/>
          <p:cNvSpPr/>
          <p:nvPr/>
        </p:nvSpPr>
        <p:spPr>
          <a:xfrm rot="-504781">
            <a:off x="7994488" y="347105"/>
            <a:ext cx="541325" cy="541325"/>
          </a:xfrm>
          <a:prstGeom prst="ellipse">
            <a:avLst/>
          </a:prstGeom>
          <a:solidFill>
            <a:srgbClr val="E8E6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21345A"/>
        </a:solidFill>
        <a:effectLst/>
      </p:bgPr>
    </p:bg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p96"/>
          <p:cNvSpPr txBox="1"/>
          <p:nvPr/>
        </p:nvSpPr>
        <p:spPr>
          <a:xfrm>
            <a:off x="980750" y="2411500"/>
            <a:ext cx="2026500" cy="18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PROGRAMS</a:t>
            </a:r>
            <a:br>
              <a:rPr kumimoji="0" lang="en" sz="2000" b="0" i="0" u="none" strike="noStrike" kern="0" cap="none" spc="0" normalizeH="0" baseline="0" noProof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</a:b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reach, results, revenue</a:t>
            </a:r>
            <a:b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</a:b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What’s working? Why?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What’s not? Why?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Impact vs. time-to-value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Inter Light"/>
              <a:ea typeface="Inter Light"/>
              <a:cs typeface="Inter Light"/>
              <a:sym typeface="Inter 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929" name="Google Shape;929;p96"/>
          <p:cNvSpPr txBox="1"/>
          <p:nvPr/>
        </p:nvSpPr>
        <p:spPr>
          <a:xfrm>
            <a:off x="6136754" y="2411500"/>
            <a:ext cx="2026500" cy="18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PROCESS</a:t>
            </a: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collaboration, cadence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Where are bottlenecks?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Manage work async?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Accountability rhythms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Tooling / SOPs needed?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930" name="Google Shape;930;p96"/>
          <p:cNvSpPr txBox="1"/>
          <p:nvPr/>
        </p:nvSpPr>
        <p:spPr>
          <a:xfrm>
            <a:off x="868800" y="605650"/>
            <a:ext cx="7406400" cy="61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3200" b="1" i="0" u="none" strike="noStrike" kern="0" cap="none" spc="0" normalizeH="0" baseline="0" noProof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Merriweather"/>
                <a:ea typeface="Merriweather"/>
                <a:cs typeface="Merriweather"/>
                <a:sym typeface="Merriweather"/>
              </a:rPr>
              <a:t>Growth is a result of …</a:t>
            </a:r>
            <a:endParaRPr kumimoji="0" sz="3200" b="1" i="0" u="sng" strike="noStrike" kern="0" cap="none" spc="0" normalizeH="0" baseline="0" noProof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931" name="Google Shape;931;p96"/>
          <p:cNvSpPr/>
          <p:nvPr/>
        </p:nvSpPr>
        <p:spPr>
          <a:xfrm>
            <a:off x="6464288" y="1739575"/>
            <a:ext cx="473700" cy="471900"/>
          </a:xfrm>
          <a:prstGeom prst="ellipse">
            <a:avLst/>
          </a:prstGeom>
          <a:noFill/>
          <a:ln w="19050" cap="flat" cmpd="sng">
            <a:solidFill>
              <a:srgbClr val="FAFAF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2" name="Google Shape;932;p96"/>
          <p:cNvSpPr txBox="1"/>
          <p:nvPr/>
        </p:nvSpPr>
        <p:spPr>
          <a:xfrm>
            <a:off x="3558758" y="2640110"/>
            <a:ext cx="2026500" cy="18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PEOPLE</a:t>
            </a:r>
            <a:br>
              <a:rPr kumimoji="0" lang="en" sz="2000" b="0" i="0" u="none" strike="noStrike" kern="0" cap="none" spc="0" normalizeH="0" baseline="0" noProof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</a:b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fit, focus, future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Abilities? Best work?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Align OKRs, remove distractions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Develop growth plans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Inter Light"/>
              <a:ea typeface="Inter Light"/>
              <a:cs typeface="Inter Light"/>
              <a:sym typeface="Inter 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933" name="Google Shape;933;p96"/>
          <p:cNvSpPr/>
          <p:nvPr/>
        </p:nvSpPr>
        <p:spPr>
          <a:xfrm>
            <a:off x="7092800" y="1710900"/>
            <a:ext cx="104700" cy="101700"/>
          </a:xfrm>
          <a:prstGeom prst="rect">
            <a:avLst/>
          </a:prstGeom>
          <a:noFill/>
          <a:ln w="19050" cap="flat" cmpd="sng">
            <a:solidFill>
              <a:srgbClr val="FAFAF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4" name="Google Shape;934;p96"/>
          <p:cNvSpPr/>
          <p:nvPr/>
        </p:nvSpPr>
        <p:spPr>
          <a:xfrm>
            <a:off x="7286025" y="1751199"/>
            <a:ext cx="265125" cy="19725"/>
          </a:xfrm>
          <a:custGeom>
            <a:avLst/>
            <a:gdLst/>
            <a:ahLst/>
            <a:cxnLst/>
            <a:rect l="l" t="t" r="r" b="b"/>
            <a:pathLst>
              <a:path w="10605" h="789" extrusionOk="0">
                <a:moveTo>
                  <a:pt x="0" y="436"/>
                </a:moveTo>
                <a:cubicBezTo>
                  <a:pt x="3355" y="-682"/>
                  <a:pt x="7068" y="789"/>
                  <a:pt x="10605" y="789"/>
                </a:cubicBezTo>
              </a:path>
            </a:pathLst>
          </a:custGeom>
          <a:noFill/>
          <a:ln w="9525" cap="flat" cmpd="sng">
            <a:solidFill>
              <a:srgbClr val="FAFAFA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935" name="Google Shape;935;p96"/>
          <p:cNvSpPr/>
          <p:nvPr/>
        </p:nvSpPr>
        <p:spPr>
          <a:xfrm>
            <a:off x="7100463" y="1906800"/>
            <a:ext cx="104700" cy="101700"/>
          </a:xfrm>
          <a:prstGeom prst="rect">
            <a:avLst/>
          </a:prstGeom>
          <a:noFill/>
          <a:ln w="19050" cap="flat" cmpd="sng">
            <a:solidFill>
              <a:srgbClr val="FAFAF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6" name="Google Shape;936;p96"/>
          <p:cNvSpPr/>
          <p:nvPr/>
        </p:nvSpPr>
        <p:spPr>
          <a:xfrm>
            <a:off x="7293688" y="1947099"/>
            <a:ext cx="265125" cy="19725"/>
          </a:xfrm>
          <a:custGeom>
            <a:avLst/>
            <a:gdLst/>
            <a:ahLst/>
            <a:cxnLst/>
            <a:rect l="l" t="t" r="r" b="b"/>
            <a:pathLst>
              <a:path w="10605" h="789" extrusionOk="0">
                <a:moveTo>
                  <a:pt x="0" y="436"/>
                </a:moveTo>
                <a:cubicBezTo>
                  <a:pt x="3355" y="-682"/>
                  <a:pt x="7068" y="789"/>
                  <a:pt x="10605" y="789"/>
                </a:cubicBezTo>
              </a:path>
            </a:pathLst>
          </a:custGeom>
          <a:noFill/>
          <a:ln w="9525" cap="flat" cmpd="sng">
            <a:solidFill>
              <a:srgbClr val="FAFAFA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937" name="Google Shape;937;p96"/>
          <p:cNvSpPr/>
          <p:nvPr/>
        </p:nvSpPr>
        <p:spPr>
          <a:xfrm>
            <a:off x="7100463" y="2102700"/>
            <a:ext cx="104700" cy="101700"/>
          </a:xfrm>
          <a:prstGeom prst="rect">
            <a:avLst/>
          </a:prstGeom>
          <a:noFill/>
          <a:ln w="19050" cap="flat" cmpd="sng">
            <a:solidFill>
              <a:srgbClr val="FAFAF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8" name="Google Shape;938;p96"/>
          <p:cNvSpPr/>
          <p:nvPr/>
        </p:nvSpPr>
        <p:spPr>
          <a:xfrm>
            <a:off x="7293688" y="2142999"/>
            <a:ext cx="265125" cy="19725"/>
          </a:xfrm>
          <a:custGeom>
            <a:avLst/>
            <a:gdLst/>
            <a:ahLst/>
            <a:cxnLst/>
            <a:rect l="l" t="t" r="r" b="b"/>
            <a:pathLst>
              <a:path w="10605" h="789" extrusionOk="0">
                <a:moveTo>
                  <a:pt x="0" y="436"/>
                </a:moveTo>
                <a:cubicBezTo>
                  <a:pt x="3355" y="-682"/>
                  <a:pt x="7068" y="789"/>
                  <a:pt x="10605" y="789"/>
                </a:cubicBezTo>
              </a:path>
            </a:pathLst>
          </a:custGeom>
          <a:noFill/>
          <a:ln w="9525" cap="flat" cmpd="sng">
            <a:solidFill>
              <a:srgbClr val="FAFAFA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939" name="Google Shape;939;p96"/>
          <p:cNvSpPr/>
          <p:nvPr/>
        </p:nvSpPr>
        <p:spPr>
          <a:xfrm>
            <a:off x="7109327" y="1609727"/>
            <a:ext cx="188612" cy="164748"/>
          </a:xfrm>
          <a:custGeom>
            <a:avLst/>
            <a:gdLst/>
            <a:ahLst/>
            <a:cxnLst/>
            <a:rect l="l" t="t" r="r" b="b"/>
            <a:pathLst>
              <a:path w="15297" h="18716" extrusionOk="0">
                <a:moveTo>
                  <a:pt x="0" y="13002"/>
                </a:moveTo>
                <a:cubicBezTo>
                  <a:pt x="339" y="14866"/>
                  <a:pt x="679" y="19795"/>
                  <a:pt x="1912" y="18356"/>
                </a:cubicBezTo>
                <a:cubicBezTo>
                  <a:pt x="6840" y="12606"/>
                  <a:pt x="11539" y="6575"/>
                  <a:pt x="15297" y="0"/>
                </a:cubicBezTo>
              </a:path>
            </a:pathLst>
          </a:custGeom>
          <a:noFill/>
          <a:ln w="28575" cap="flat" cmpd="sng">
            <a:solidFill>
              <a:srgbClr val="FAFAFA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40" name="Google Shape;940;p96"/>
          <p:cNvSpPr/>
          <p:nvPr/>
        </p:nvSpPr>
        <p:spPr>
          <a:xfrm>
            <a:off x="7129152" y="1806302"/>
            <a:ext cx="188612" cy="164748"/>
          </a:xfrm>
          <a:custGeom>
            <a:avLst/>
            <a:gdLst/>
            <a:ahLst/>
            <a:cxnLst/>
            <a:rect l="l" t="t" r="r" b="b"/>
            <a:pathLst>
              <a:path w="15297" h="18716" extrusionOk="0">
                <a:moveTo>
                  <a:pt x="0" y="13002"/>
                </a:moveTo>
                <a:cubicBezTo>
                  <a:pt x="339" y="14866"/>
                  <a:pt x="679" y="19795"/>
                  <a:pt x="1912" y="18356"/>
                </a:cubicBezTo>
                <a:cubicBezTo>
                  <a:pt x="6840" y="12606"/>
                  <a:pt x="11539" y="6575"/>
                  <a:pt x="15297" y="0"/>
                </a:cubicBezTo>
              </a:path>
            </a:pathLst>
          </a:custGeom>
          <a:noFill/>
          <a:ln w="28575" cap="flat" cmpd="sng">
            <a:solidFill>
              <a:srgbClr val="FAFAFA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41" name="Google Shape;941;p96"/>
          <p:cNvSpPr/>
          <p:nvPr/>
        </p:nvSpPr>
        <p:spPr>
          <a:xfrm>
            <a:off x="1919783" y="1658623"/>
            <a:ext cx="410100" cy="416100"/>
          </a:xfrm>
          <a:prstGeom prst="noSmoking">
            <a:avLst>
              <a:gd name="adj" fmla="val 18750"/>
            </a:avLst>
          </a:prstGeom>
          <a:noFill/>
          <a:ln w="19050" cap="flat" cmpd="sng">
            <a:solidFill>
              <a:srgbClr val="FFFFFF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2" name="Google Shape;942;p96"/>
          <p:cNvSpPr/>
          <p:nvPr/>
        </p:nvSpPr>
        <p:spPr>
          <a:xfrm>
            <a:off x="2014808" y="1876336"/>
            <a:ext cx="410100" cy="416100"/>
          </a:xfrm>
          <a:prstGeom prst="noSmoking">
            <a:avLst>
              <a:gd name="adj" fmla="val 18750"/>
            </a:avLst>
          </a:prstGeom>
          <a:noFill/>
          <a:ln w="19050" cap="flat" cmpd="sng">
            <a:solidFill>
              <a:srgbClr val="FFFFFF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3" name="Google Shape;943;p96"/>
          <p:cNvSpPr/>
          <p:nvPr/>
        </p:nvSpPr>
        <p:spPr>
          <a:xfrm>
            <a:off x="2157658" y="1759623"/>
            <a:ext cx="410100" cy="416100"/>
          </a:xfrm>
          <a:prstGeom prst="noSmoking">
            <a:avLst>
              <a:gd name="adj" fmla="val 18750"/>
            </a:avLst>
          </a:prstGeom>
          <a:noFill/>
          <a:ln w="19050" cap="flat" cmpd="sng">
            <a:solidFill>
              <a:srgbClr val="FFFFFF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4" name="Google Shape;944;p96"/>
          <p:cNvSpPr/>
          <p:nvPr/>
        </p:nvSpPr>
        <p:spPr>
          <a:xfrm>
            <a:off x="1569563" y="1765975"/>
            <a:ext cx="97200" cy="103500"/>
          </a:xfrm>
          <a:prstGeom prst="ellipse">
            <a:avLst/>
          </a:prstGeom>
          <a:solidFill>
            <a:srgbClr val="FAFAFA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5" name="Google Shape;945;p96"/>
          <p:cNvSpPr/>
          <p:nvPr/>
        </p:nvSpPr>
        <p:spPr>
          <a:xfrm>
            <a:off x="1721963" y="1918375"/>
            <a:ext cx="97200" cy="103500"/>
          </a:xfrm>
          <a:prstGeom prst="ellipse">
            <a:avLst/>
          </a:prstGeom>
          <a:noFill/>
          <a:ln w="19050" cap="flat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6" name="Google Shape;946;p96"/>
          <p:cNvSpPr/>
          <p:nvPr/>
        </p:nvSpPr>
        <p:spPr>
          <a:xfrm>
            <a:off x="1472363" y="2074325"/>
            <a:ext cx="97200" cy="103500"/>
          </a:xfrm>
          <a:prstGeom prst="ellipse">
            <a:avLst/>
          </a:prstGeom>
          <a:noFill/>
          <a:ln w="19050" cap="flat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7" name="Google Shape;947;p96"/>
          <p:cNvSpPr/>
          <p:nvPr/>
        </p:nvSpPr>
        <p:spPr>
          <a:xfrm>
            <a:off x="4750971" y="2215163"/>
            <a:ext cx="326100" cy="303900"/>
          </a:xfrm>
          <a:prstGeom prst="ellipse">
            <a:avLst/>
          </a:prstGeom>
          <a:solidFill>
            <a:srgbClr val="FFFFFF"/>
          </a:solidFill>
          <a:ln w="19050" cap="flat" cmpd="sng">
            <a:solidFill>
              <a:srgbClr val="FAFAF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8" name="Google Shape;948;p96"/>
          <p:cNvSpPr/>
          <p:nvPr/>
        </p:nvSpPr>
        <p:spPr>
          <a:xfrm>
            <a:off x="4393034" y="1901388"/>
            <a:ext cx="326100" cy="303900"/>
          </a:xfrm>
          <a:prstGeom prst="ellipse">
            <a:avLst/>
          </a:prstGeom>
          <a:noFill/>
          <a:ln w="19050" cap="flat" cmpd="sng">
            <a:solidFill>
              <a:srgbClr val="FAFAFA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9" name="Google Shape;949;p96"/>
          <p:cNvSpPr/>
          <p:nvPr/>
        </p:nvSpPr>
        <p:spPr>
          <a:xfrm>
            <a:off x="4066925" y="2215163"/>
            <a:ext cx="326100" cy="303900"/>
          </a:xfrm>
          <a:prstGeom prst="triangle">
            <a:avLst>
              <a:gd name="adj" fmla="val 50000"/>
            </a:avLst>
          </a:prstGeom>
          <a:noFill/>
          <a:ln w="19050" cap="flat" cmpd="sng">
            <a:solidFill>
              <a:srgbClr val="FAFAF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0" name="Google Shape;950;p96"/>
          <p:cNvSpPr/>
          <p:nvPr/>
        </p:nvSpPr>
        <p:spPr>
          <a:xfrm rot="10800000">
            <a:off x="4423525" y="2357249"/>
            <a:ext cx="265125" cy="19725"/>
          </a:xfrm>
          <a:custGeom>
            <a:avLst/>
            <a:gdLst/>
            <a:ahLst/>
            <a:cxnLst/>
            <a:rect l="l" t="t" r="r" b="b"/>
            <a:pathLst>
              <a:path w="10605" h="789" extrusionOk="0">
                <a:moveTo>
                  <a:pt x="0" y="436"/>
                </a:moveTo>
                <a:cubicBezTo>
                  <a:pt x="3355" y="-682"/>
                  <a:pt x="7068" y="789"/>
                  <a:pt x="10605" y="789"/>
                </a:cubicBezTo>
              </a:path>
            </a:pathLst>
          </a:custGeom>
          <a:noFill/>
          <a:ln w="9525" cap="flat" cmpd="sng">
            <a:solidFill>
              <a:srgbClr val="FAFAFA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951" name="Google Shape;951;p96"/>
          <p:cNvSpPr/>
          <p:nvPr/>
        </p:nvSpPr>
        <p:spPr>
          <a:xfrm>
            <a:off x="1420238" y="1893575"/>
            <a:ext cx="97200" cy="103500"/>
          </a:xfrm>
          <a:prstGeom prst="ellipse">
            <a:avLst/>
          </a:prstGeom>
          <a:solidFill>
            <a:srgbClr val="FAFAFA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2" name="Google Shape;952;p96"/>
          <p:cNvSpPr/>
          <p:nvPr/>
        </p:nvSpPr>
        <p:spPr>
          <a:xfrm>
            <a:off x="1666763" y="2074325"/>
            <a:ext cx="97200" cy="103500"/>
          </a:xfrm>
          <a:prstGeom prst="ellipse">
            <a:avLst/>
          </a:prstGeom>
          <a:noFill/>
          <a:ln w="19050" cap="flat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953" name="Google Shape;953;p96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4198" y="4167496"/>
            <a:ext cx="777476" cy="777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97"/>
          <p:cNvSpPr/>
          <p:nvPr/>
        </p:nvSpPr>
        <p:spPr>
          <a:xfrm>
            <a:off x="285050" y="1886050"/>
            <a:ext cx="2529600" cy="2271600"/>
          </a:xfrm>
          <a:prstGeom prst="roundRect">
            <a:avLst>
              <a:gd name="adj" fmla="val 207"/>
            </a:avLst>
          </a:prstGeom>
          <a:solidFill>
            <a:srgbClr val="1DABA5"/>
          </a:solidFill>
          <a:ln w="28575" cap="flat" cmpd="sng">
            <a:solidFill>
              <a:srgbClr val="1DAB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959" name="Google Shape;959;p97"/>
          <p:cNvSpPr/>
          <p:nvPr/>
        </p:nvSpPr>
        <p:spPr>
          <a:xfrm>
            <a:off x="6128276" y="1886050"/>
            <a:ext cx="2791500" cy="2271600"/>
          </a:xfrm>
          <a:prstGeom prst="roundRect">
            <a:avLst>
              <a:gd name="adj" fmla="val 0"/>
            </a:avLst>
          </a:prstGeom>
          <a:solidFill>
            <a:srgbClr val="5157CF"/>
          </a:solidFill>
          <a:ln w="28575" cap="flat" cmpd="sng">
            <a:solidFill>
              <a:srgbClr val="5157C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960" name="Google Shape;960;p97"/>
          <p:cNvSpPr txBox="1"/>
          <p:nvPr/>
        </p:nvSpPr>
        <p:spPr>
          <a:xfrm>
            <a:off x="264862" y="2121412"/>
            <a:ext cx="2529600" cy="18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rriweather"/>
                <a:ea typeface="Merriweather"/>
                <a:cs typeface="Merriweather"/>
                <a:sym typeface="Merriweather"/>
              </a:rPr>
              <a:t>Weekly</a:t>
            </a: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***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Monday Metrics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Priority Huddles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Weekly Wrap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961" name="Google Shape;961;p97"/>
          <p:cNvSpPr txBox="1"/>
          <p:nvPr/>
        </p:nvSpPr>
        <p:spPr>
          <a:xfrm>
            <a:off x="6121538" y="2121398"/>
            <a:ext cx="2757600" cy="1800900"/>
          </a:xfrm>
          <a:prstGeom prst="rect">
            <a:avLst/>
          </a:prstGeom>
          <a:solidFill>
            <a:srgbClr val="5157CF"/>
          </a:solidFill>
          <a:ln w="9525" cap="flat" cmpd="sng">
            <a:solidFill>
              <a:srgbClr val="5157C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rriweather"/>
                <a:ea typeface="Merriweather"/>
                <a:cs typeface="Merriweather"/>
                <a:sym typeface="Merriweather"/>
              </a:rPr>
              <a:t>Quarterly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***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PPP Review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Audience Feedback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POT Refactor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962" name="Google Shape;962;p97"/>
          <p:cNvSpPr/>
          <p:nvPr/>
        </p:nvSpPr>
        <p:spPr>
          <a:xfrm>
            <a:off x="3135974" y="1886051"/>
            <a:ext cx="2683800" cy="2271600"/>
          </a:xfrm>
          <a:prstGeom prst="roundRect">
            <a:avLst>
              <a:gd name="adj" fmla="val 0"/>
            </a:avLst>
          </a:prstGeom>
          <a:solidFill>
            <a:srgbClr val="21345A"/>
          </a:solidFill>
          <a:ln w="28575" cap="flat" cmpd="sng">
            <a:solidFill>
              <a:srgbClr val="21345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963" name="Google Shape;963;p97"/>
          <p:cNvSpPr txBox="1"/>
          <p:nvPr/>
        </p:nvSpPr>
        <p:spPr>
          <a:xfrm>
            <a:off x="3109938" y="2113750"/>
            <a:ext cx="2696100" cy="18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rriweather"/>
                <a:ea typeface="Merriweather"/>
                <a:cs typeface="Merriweather"/>
                <a:sym typeface="Merriweather"/>
              </a:rPr>
              <a:t>Monthly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***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Retrospectives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Priority Check-in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964" name="Google Shape;964;p97"/>
          <p:cNvSpPr txBox="1"/>
          <p:nvPr/>
        </p:nvSpPr>
        <p:spPr>
          <a:xfrm>
            <a:off x="224225" y="1030950"/>
            <a:ext cx="5765700" cy="6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3200" b="1" i="0" u="none" strike="noStrike" kern="0" cap="none" spc="0" normalizeH="0" baseline="0" noProof="0">
                <a:ln>
                  <a:noFill/>
                </a:ln>
                <a:solidFill>
                  <a:srgbClr val="2B2A32"/>
                </a:solidFill>
                <a:effectLst/>
                <a:uLnTx/>
                <a:uFillTx/>
                <a:latin typeface="Merriweather"/>
                <a:ea typeface="Merriweather"/>
                <a:cs typeface="Merriweather"/>
                <a:sym typeface="Merriweather"/>
              </a:rPr>
              <a:t>Responsive Rhythms</a:t>
            </a:r>
            <a:endParaRPr kumimoji="0" sz="3200" b="1" i="0" u="none" strike="noStrike" kern="0" cap="none" spc="0" normalizeH="0" baseline="0" noProof="0">
              <a:ln>
                <a:noFill/>
              </a:ln>
              <a:solidFill>
                <a:srgbClr val="2B2A32"/>
              </a:solidFill>
              <a:effectLst/>
              <a:uLnTx/>
              <a:uFillTx/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965" name="Google Shape;965;p97"/>
          <p:cNvSpPr/>
          <p:nvPr/>
        </p:nvSpPr>
        <p:spPr>
          <a:xfrm>
            <a:off x="334744" y="986961"/>
            <a:ext cx="1345200" cy="50100"/>
          </a:xfrm>
          <a:prstGeom prst="rect">
            <a:avLst/>
          </a:prstGeom>
          <a:solidFill>
            <a:srgbClr val="318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66" name="Google Shape;966;p97"/>
          <p:cNvSpPr txBox="1"/>
          <p:nvPr/>
        </p:nvSpPr>
        <p:spPr>
          <a:xfrm>
            <a:off x="235101" y="620738"/>
            <a:ext cx="15285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500" b="1" i="0" u="none" strike="noStrike" kern="0" cap="none" spc="0" normalizeH="0" baseline="0" noProof="0">
                <a:ln>
                  <a:noFill/>
                </a:ln>
                <a:solidFill>
                  <a:srgbClr val="2B2A32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E X A M P L E</a:t>
            </a:r>
            <a:endParaRPr kumimoji="0" sz="1500" b="1" i="0" u="none" strike="noStrike" kern="0" cap="none" spc="0" normalizeH="0" baseline="0" noProof="0">
              <a:ln>
                <a:noFill/>
              </a:ln>
              <a:solidFill>
                <a:srgbClr val="2B2A32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967" name="Google Shape;967;p97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1986" y="337825"/>
            <a:ext cx="1321464" cy="55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" name="Google Shape;972;p98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799963">
            <a:off x="4609109" y="3901460"/>
            <a:ext cx="2252124" cy="32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3" name="Google Shape;973;p98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2964788">
            <a:off x="3098612" y="2413096"/>
            <a:ext cx="1801222" cy="345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4" name="Google Shape;974;p98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251321">
            <a:off x="6478621" y="2218365"/>
            <a:ext cx="2297357" cy="369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5" name="Google Shape;975;p98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1405568">
            <a:off x="2316390" y="1647837"/>
            <a:ext cx="2298895" cy="369301"/>
          </a:xfrm>
          <a:prstGeom prst="rect">
            <a:avLst/>
          </a:prstGeom>
          <a:noFill/>
          <a:ln>
            <a:noFill/>
          </a:ln>
        </p:spPr>
      </p:pic>
      <p:sp>
        <p:nvSpPr>
          <p:cNvPr id="976" name="Google Shape;976;p98"/>
          <p:cNvSpPr/>
          <p:nvPr/>
        </p:nvSpPr>
        <p:spPr>
          <a:xfrm rot="10800000">
            <a:off x="157050" y="1699400"/>
            <a:ext cx="2216700" cy="859500"/>
          </a:xfrm>
          <a:prstGeom prst="trapezoid">
            <a:avLst>
              <a:gd name="adj" fmla="val 25000"/>
            </a:avLst>
          </a:prstGeom>
          <a:solidFill>
            <a:srgbClr val="21345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77" name="Google Shape;977;p98"/>
          <p:cNvSpPr txBox="1"/>
          <p:nvPr/>
        </p:nvSpPr>
        <p:spPr>
          <a:xfrm>
            <a:off x="144142" y="1926751"/>
            <a:ext cx="2241600" cy="3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SemiBold"/>
                <a:ea typeface="Inter SemiBold"/>
                <a:cs typeface="Inter SemiBold"/>
                <a:sym typeface="Inter SemiBold"/>
              </a:rPr>
              <a:t>Identify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grpSp>
        <p:nvGrpSpPr>
          <p:cNvPr id="978" name="Google Shape;978;p98"/>
          <p:cNvGrpSpPr/>
          <p:nvPr/>
        </p:nvGrpSpPr>
        <p:grpSpPr>
          <a:xfrm>
            <a:off x="6675915" y="3122455"/>
            <a:ext cx="2485690" cy="1348293"/>
            <a:chOff x="947750" y="2931923"/>
            <a:chExt cx="4194550" cy="1456512"/>
          </a:xfrm>
        </p:grpSpPr>
        <p:pic>
          <p:nvPicPr>
            <p:cNvPr id="979" name="Google Shape;979;p98"/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47750" y="2931923"/>
              <a:ext cx="4194550" cy="14565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80" name="Google Shape;980;p98"/>
            <p:cNvSpPr txBox="1"/>
            <p:nvPr/>
          </p:nvSpPr>
          <p:spPr>
            <a:xfrm>
              <a:off x="1166513" y="3626313"/>
              <a:ext cx="37824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r SemiBold"/>
                  <a:ea typeface="Inter SemiBold"/>
                  <a:cs typeface="Inter SemiBold"/>
                  <a:sym typeface="Inter SemiBold"/>
                </a:rPr>
                <a:t>Connections</a:t>
              </a: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SemiBold"/>
                <a:ea typeface="Inter SemiBold"/>
                <a:cs typeface="Inter SemiBold"/>
                <a:sym typeface="Inter SemiBold"/>
              </a:endParaRPr>
            </a:p>
          </p:txBody>
        </p:sp>
      </p:grpSp>
      <p:pic>
        <p:nvPicPr>
          <p:cNvPr id="981" name="Google Shape;981;p98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2154" y="615598"/>
            <a:ext cx="2485690" cy="1348294"/>
          </a:xfrm>
          <a:prstGeom prst="rect">
            <a:avLst/>
          </a:prstGeom>
          <a:noFill/>
          <a:ln>
            <a:noFill/>
          </a:ln>
        </p:spPr>
      </p:pic>
      <p:sp>
        <p:nvSpPr>
          <p:cNvPr id="982" name="Google Shape;982;p98"/>
          <p:cNvSpPr txBox="1"/>
          <p:nvPr/>
        </p:nvSpPr>
        <p:spPr>
          <a:xfrm>
            <a:off x="4601793" y="1258395"/>
            <a:ext cx="2241600" cy="3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SemiBold"/>
                <a:ea typeface="Inter SemiBold"/>
                <a:cs typeface="Inter SemiBold"/>
                <a:sym typeface="Inter SemiBold"/>
              </a:rPr>
              <a:t>Communities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grpSp>
        <p:nvGrpSpPr>
          <p:cNvPr id="983" name="Google Shape;983;p98"/>
          <p:cNvGrpSpPr/>
          <p:nvPr/>
        </p:nvGrpSpPr>
        <p:grpSpPr>
          <a:xfrm>
            <a:off x="2357623" y="3122451"/>
            <a:ext cx="2485690" cy="1348293"/>
            <a:chOff x="947750" y="2931923"/>
            <a:chExt cx="4194550" cy="1456512"/>
          </a:xfrm>
        </p:grpSpPr>
        <p:pic>
          <p:nvPicPr>
            <p:cNvPr id="984" name="Google Shape;984;p98"/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47750" y="2931923"/>
              <a:ext cx="4194550" cy="14565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85" name="Google Shape;985;p98"/>
            <p:cNvSpPr txBox="1"/>
            <p:nvPr/>
          </p:nvSpPr>
          <p:spPr>
            <a:xfrm>
              <a:off x="1166513" y="3626313"/>
              <a:ext cx="37824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r SemiBold"/>
                  <a:ea typeface="Inter SemiBold"/>
                  <a:cs typeface="Inter SemiBold"/>
                  <a:sym typeface="Inter SemiBold"/>
                </a:rPr>
                <a:t>Conversions</a:t>
              </a: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SemiBold"/>
                <a:ea typeface="Inter SemiBold"/>
                <a:cs typeface="Inter SemiBold"/>
                <a:sym typeface="Inter SemiBold"/>
              </a:endParaRPr>
            </a:p>
          </p:txBody>
        </p:sp>
      </p:grpSp>
      <p:grpSp>
        <p:nvGrpSpPr>
          <p:cNvPr id="986" name="Google Shape;986;p98"/>
          <p:cNvGrpSpPr/>
          <p:nvPr/>
        </p:nvGrpSpPr>
        <p:grpSpPr>
          <a:xfrm>
            <a:off x="298025" y="373375"/>
            <a:ext cx="7476325" cy="842725"/>
            <a:chOff x="679025" y="525775"/>
            <a:chExt cx="7476325" cy="842725"/>
          </a:xfrm>
        </p:grpSpPr>
        <p:sp>
          <p:nvSpPr>
            <p:cNvPr id="987" name="Google Shape;987;p98"/>
            <p:cNvSpPr/>
            <p:nvPr/>
          </p:nvSpPr>
          <p:spPr>
            <a:xfrm>
              <a:off x="679025" y="525775"/>
              <a:ext cx="34200" cy="582900"/>
            </a:xfrm>
            <a:prstGeom prst="rect">
              <a:avLst/>
            </a:prstGeom>
            <a:solidFill>
              <a:srgbClr val="FFD4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98"/>
            <p:cNvSpPr txBox="1"/>
            <p:nvPr/>
          </p:nvSpPr>
          <p:spPr>
            <a:xfrm>
              <a:off x="880950" y="537200"/>
              <a:ext cx="7274400" cy="83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2400" b="1" i="0" u="none" strike="noStrike" kern="0" cap="none" spc="0" normalizeH="0" baseline="0" noProof="0">
                  <a:ln>
                    <a:noFill/>
                  </a:ln>
                  <a:solidFill>
                    <a:srgbClr val="21345A"/>
                  </a:solidFill>
                  <a:effectLst/>
                  <a:uLnTx/>
                  <a:uFillTx/>
                  <a:latin typeface="Merriweather"/>
                  <a:ea typeface="Merriweather"/>
                  <a:cs typeface="Merriweather"/>
                  <a:sym typeface="Merriweather"/>
                </a:rPr>
                <a:t>The Good Marketing Framework</a:t>
              </a: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21345A"/>
                </a:solidFill>
                <a:effectLst/>
                <a:uLnTx/>
                <a:uFillTx/>
                <a:latin typeface="Merriweather"/>
                <a:ea typeface="Merriweather"/>
                <a:cs typeface="Merriweather"/>
                <a:sym typeface="Merriweather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rgbClr val="5157CF"/>
                </a:solidFill>
                <a:effectLst/>
                <a:uLnTx/>
                <a:uFillTx/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</p:grpSp>
      <p:sp>
        <p:nvSpPr>
          <p:cNvPr id="989" name="Google Shape;989;p98"/>
          <p:cNvSpPr txBox="1"/>
          <p:nvPr/>
        </p:nvSpPr>
        <p:spPr>
          <a:xfrm>
            <a:off x="174500" y="2635338"/>
            <a:ext cx="2165700" cy="22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21345A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Known &amp; Unknown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21345A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1345A"/>
              </a:buClr>
              <a:buSzPts val="1100"/>
              <a:buFont typeface="Inter"/>
              <a:buChar char="➔"/>
              <a:tabLst/>
              <a:defRPr/>
            </a:pP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21345A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CRM / Email Lists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21345A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345A"/>
              </a:buClr>
              <a:buSzPts val="1100"/>
              <a:buFont typeface="Inter"/>
              <a:buChar char="➔"/>
              <a:tabLst/>
              <a:defRPr/>
            </a:pP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21345A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Website visitors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21345A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345A"/>
              </a:buClr>
              <a:buSzPts val="1100"/>
              <a:buFont typeface="Inter"/>
              <a:buChar char="➔"/>
              <a:tabLst/>
              <a:defRPr/>
            </a:pP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21345A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Prospect lists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21345A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345A"/>
              </a:buClr>
              <a:buSzPts val="1100"/>
              <a:buFont typeface="Inter"/>
              <a:buChar char="➔"/>
              <a:tabLst/>
              <a:defRPr/>
            </a:pP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21345A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Social / communities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21345A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345A"/>
              </a:buClr>
              <a:buSzPts val="1100"/>
              <a:buFont typeface="Inter"/>
              <a:buChar char="➔"/>
              <a:tabLst/>
              <a:defRPr/>
            </a:pP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21345A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Event attendees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21345A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345A"/>
              </a:buClr>
              <a:buSzPts val="1100"/>
              <a:buFont typeface="Inter"/>
              <a:buChar char="➔"/>
              <a:tabLst/>
              <a:defRPr/>
            </a:pP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21345A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Members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21345A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345A"/>
              </a:buClr>
              <a:buSzPts val="1100"/>
              <a:buFont typeface="Inter"/>
              <a:buChar char="➔"/>
              <a:tabLst/>
              <a:defRPr/>
            </a:pP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21345A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Volunteers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21345A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345A"/>
              </a:buClr>
              <a:buSzPts val="1100"/>
              <a:buFont typeface="Inter"/>
              <a:buChar char="➔"/>
              <a:tabLst/>
              <a:defRPr/>
            </a:pP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21345A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Beneficiaries 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21345A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345A"/>
              </a:buClr>
              <a:buSzPts val="1100"/>
              <a:buFont typeface="Inter"/>
              <a:buChar char="➔"/>
              <a:tabLst/>
              <a:defRPr/>
            </a:pP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21345A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Patrons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21345A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990" name="Google Shape;990;p98"/>
          <p:cNvSpPr txBox="1"/>
          <p:nvPr/>
        </p:nvSpPr>
        <p:spPr>
          <a:xfrm>
            <a:off x="2604175" y="4366219"/>
            <a:ext cx="1992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5157CF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Membership, Donations, Tickets, Signups, Etc.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5157CF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991" name="Google Shape;991;p98"/>
          <p:cNvSpPr txBox="1"/>
          <p:nvPr/>
        </p:nvSpPr>
        <p:spPr>
          <a:xfrm>
            <a:off x="4639750" y="1888088"/>
            <a:ext cx="2165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5157CF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Context &amp; Intent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5157CF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992" name="Google Shape;992;p98"/>
          <p:cNvSpPr txBox="1"/>
          <p:nvPr/>
        </p:nvSpPr>
        <p:spPr>
          <a:xfrm>
            <a:off x="6862049" y="4368987"/>
            <a:ext cx="2165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5157CF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Email, Social, Mail, Retargeting, Search, Etc.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5157CF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993" name="Google Shape;993;p98"/>
          <p:cNvSpPr txBox="1"/>
          <p:nvPr/>
        </p:nvSpPr>
        <p:spPr>
          <a:xfrm>
            <a:off x="5212238" y="3862365"/>
            <a:ext cx="1136700" cy="397800"/>
          </a:xfrm>
          <a:prstGeom prst="rect">
            <a:avLst/>
          </a:prstGeom>
          <a:solidFill>
            <a:srgbClr val="1DAB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rriweather Sans Medium"/>
                <a:ea typeface="Merriweather Sans Medium"/>
                <a:cs typeface="Merriweather Sans Medium"/>
                <a:sym typeface="Merriweather Sans Medium"/>
              </a:rPr>
              <a:t>Activate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rriweather Sans Medium"/>
              <a:ea typeface="Merriweather Sans Medium"/>
              <a:cs typeface="Merriweather Sans Medium"/>
              <a:sym typeface="Merriweather Sans Medium"/>
            </a:endParaRPr>
          </a:p>
        </p:txBody>
      </p:sp>
      <p:sp>
        <p:nvSpPr>
          <p:cNvPr id="994" name="Google Shape;994;p98"/>
          <p:cNvSpPr txBox="1"/>
          <p:nvPr/>
        </p:nvSpPr>
        <p:spPr>
          <a:xfrm rot="-2722">
            <a:off x="3249872" y="2443494"/>
            <a:ext cx="1136700" cy="397500"/>
          </a:xfrm>
          <a:prstGeom prst="rect">
            <a:avLst/>
          </a:prstGeom>
          <a:solidFill>
            <a:srgbClr val="1DAB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rriweather Sans Medium"/>
                <a:ea typeface="Merriweather Sans Medium"/>
                <a:cs typeface="Merriweather Sans Medium"/>
                <a:sym typeface="Merriweather Sans Medium"/>
              </a:rPr>
              <a:t>Learn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rriweather Sans Medium"/>
              <a:ea typeface="Merriweather Sans Medium"/>
              <a:cs typeface="Merriweather Sans Medium"/>
              <a:sym typeface="Merriweather Sans Medium"/>
            </a:endParaRPr>
          </a:p>
        </p:txBody>
      </p:sp>
      <p:sp>
        <p:nvSpPr>
          <p:cNvPr id="995" name="Google Shape;995;p98"/>
          <p:cNvSpPr txBox="1"/>
          <p:nvPr/>
        </p:nvSpPr>
        <p:spPr>
          <a:xfrm rot="-2722">
            <a:off x="7058624" y="2443498"/>
            <a:ext cx="1136700" cy="397500"/>
          </a:xfrm>
          <a:prstGeom prst="rect">
            <a:avLst/>
          </a:prstGeom>
          <a:solidFill>
            <a:srgbClr val="1DAB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rriweather Sans Medium"/>
                <a:ea typeface="Merriweather Sans Medium"/>
                <a:cs typeface="Merriweather Sans Medium"/>
                <a:sym typeface="Merriweather Sans Medium"/>
              </a:rPr>
              <a:t>Cultivate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rriweather Sans Medium"/>
              <a:ea typeface="Merriweather Sans Medium"/>
              <a:cs typeface="Merriweather Sans Medium"/>
              <a:sym typeface="Merriweather Sans Medium"/>
            </a:endParaRPr>
          </a:p>
        </p:txBody>
      </p:sp>
      <p:sp>
        <p:nvSpPr>
          <p:cNvPr id="996" name="Google Shape;996;p98"/>
          <p:cNvSpPr txBox="1"/>
          <p:nvPr/>
        </p:nvSpPr>
        <p:spPr>
          <a:xfrm rot="-2110">
            <a:off x="2604175" y="1699847"/>
            <a:ext cx="1466400" cy="397500"/>
          </a:xfrm>
          <a:prstGeom prst="rect">
            <a:avLst/>
          </a:prstGeom>
          <a:solidFill>
            <a:srgbClr val="1DAB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rriweather Sans Medium"/>
                <a:ea typeface="Merriweather Sans Medium"/>
                <a:cs typeface="Merriweather Sans Medium"/>
                <a:sym typeface="Merriweather Sans Medium"/>
              </a:rPr>
              <a:t>Understand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rriweather Sans Medium"/>
              <a:ea typeface="Merriweather Sans Medium"/>
              <a:cs typeface="Merriweather Sans Medium"/>
              <a:sym typeface="Merriweather Sans Medium"/>
            </a:endParaRPr>
          </a:p>
        </p:txBody>
      </p:sp>
      <p:sp>
        <p:nvSpPr>
          <p:cNvPr id="997" name="Google Shape;997;p98"/>
          <p:cNvSpPr txBox="1"/>
          <p:nvPr/>
        </p:nvSpPr>
        <p:spPr>
          <a:xfrm>
            <a:off x="4678158" y="2389645"/>
            <a:ext cx="2088900" cy="505200"/>
          </a:xfrm>
          <a:prstGeom prst="rect">
            <a:avLst/>
          </a:prstGeom>
          <a:solidFill>
            <a:srgbClr val="318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SemiBold"/>
                <a:ea typeface="Inter SemiBold"/>
                <a:cs typeface="Inter SemiBold"/>
                <a:sym typeface="Inter SemiBold"/>
              </a:rPr>
              <a:t>Good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998" name="Google Shape;998;p98"/>
          <p:cNvSpPr txBox="1"/>
          <p:nvPr/>
        </p:nvSpPr>
        <p:spPr>
          <a:xfrm>
            <a:off x="4639738" y="2882366"/>
            <a:ext cx="21657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2B2A32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Mission, Advocacy, Community, Connection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2B2A32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999" name="Google Shape;999;p98"/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1986" y="337825"/>
            <a:ext cx="1321464" cy="55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18ED0"/>
        </a:solidFill>
        <a:effectLst/>
      </p:bgPr>
    </p:bg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99"/>
          <p:cNvSpPr txBox="1"/>
          <p:nvPr/>
        </p:nvSpPr>
        <p:spPr>
          <a:xfrm>
            <a:off x="813472" y="2259075"/>
            <a:ext cx="75741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3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rriweather"/>
                <a:ea typeface="Merriweather"/>
                <a:cs typeface="Merriweather"/>
                <a:sym typeface="Merriweather"/>
              </a:rPr>
              <a:t>Cultivation Campaign Examples</a:t>
            </a:r>
            <a:endParaRPr kumimoji="0" sz="3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005" name="Google Shape;1005;p99"/>
          <p:cNvSpPr/>
          <p:nvPr/>
        </p:nvSpPr>
        <p:spPr>
          <a:xfrm>
            <a:off x="896465" y="2065825"/>
            <a:ext cx="1968000" cy="50100"/>
          </a:xfrm>
          <a:prstGeom prst="rect">
            <a:avLst/>
          </a:prstGeom>
          <a:solidFill>
            <a:srgbClr val="FFD4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D45C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06" name="Google Shape;1006;p9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437" y="1025125"/>
            <a:ext cx="2187844" cy="950650"/>
          </a:xfrm>
          <a:prstGeom prst="rect">
            <a:avLst/>
          </a:prstGeom>
          <a:noFill/>
          <a:ln>
            <a:noFill/>
          </a:ln>
        </p:spPr>
      </p:pic>
      <p:sp>
        <p:nvSpPr>
          <p:cNvPr id="1007" name="Google Shape;1007;p99"/>
          <p:cNvSpPr txBox="1"/>
          <p:nvPr/>
        </p:nvSpPr>
        <p:spPr>
          <a:xfrm rot="2085736">
            <a:off x="7066072" y="367050"/>
            <a:ext cx="2494508" cy="415600"/>
          </a:xfrm>
          <a:prstGeom prst="rect">
            <a:avLst/>
          </a:prstGeom>
          <a:solidFill>
            <a:srgbClr val="1DABA5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B O N U S</a:t>
            </a:r>
            <a:endParaRPr kumimoji="0" sz="15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5157CF"/>
        </a:solidFill>
        <a:effectLst/>
      </p:bgPr>
    </p:bg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100"/>
          <p:cNvSpPr txBox="1"/>
          <p:nvPr/>
        </p:nvSpPr>
        <p:spPr>
          <a:xfrm>
            <a:off x="3299075" y="2980925"/>
            <a:ext cx="5165400" cy="16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rriweather"/>
                <a:ea typeface="Merriweather"/>
                <a:cs typeface="Merriweather"/>
                <a:sym typeface="Merriweather"/>
              </a:rPr>
              <a:t>Retarget segments based on prior context and intent</a:t>
            </a:r>
            <a:endParaRPr kumimoji="0" sz="3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013" name="Google Shape;1013;p100"/>
          <p:cNvSpPr/>
          <p:nvPr/>
        </p:nvSpPr>
        <p:spPr>
          <a:xfrm>
            <a:off x="1168975" y="592775"/>
            <a:ext cx="1947000" cy="1947000"/>
          </a:xfrm>
          <a:prstGeom prst="ellipse">
            <a:avLst/>
          </a:prstGeom>
          <a:solidFill>
            <a:srgbClr val="E8E6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1014" name="Google Shape;1014;p100"/>
          <p:cNvCxnSpPr/>
          <p:nvPr/>
        </p:nvCxnSpPr>
        <p:spPr>
          <a:xfrm rot="10295967" flipH="1">
            <a:off x="559308" y="1385093"/>
            <a:ext cx="5150156" cy="302737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15" name="Google Shape;1015;p100"/>
          <p:cNvSpPr txBox="1"/>
          <p:nvPr/>
        </p:nvSpPr>
        <p:spPr>
          <a:xfrm>
            <a:off x="1169125" y="896675"/>
            <a:ext cx="1947000" cy="13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800" b="1" i="0" u="none" strike="noStrike" kern="0" cap="none" spc="0" normalizeH="0" baseline="0" noProof="0">
                <a:ln>
                  <a:noFill/>
                </a:ln>
                <a:solidFill>
                  <a:srgbClr val="2B2A32"/>
                </a:solidFill>
                <a:effectLst/>
                <a:uLnTx/>
                <a:uFillTx/>
                <a:latin typeface="Merriweather"/>
                <a:ea typeface="Merriweather"/>
                <a:cs typeface="Merriweather"/>
                <a:sym typeface="Merriweather"/>
              </a:rPr>
              <a:t>1</a:t>
            </a:r>
            <a:endParaRPr kumimoji="0" sz="7800" b="1" i="0" u="none" strike="noStrike" kern="0" cap="none" spc="0" normalizeH="0" baseline="0" noProof="0">
              <a:ln>
                <a:noFill/>
              </a:ln>
              <a:solidFill>
                <a:srgbClr val="2B2A32"/>
              </a:solidFill>
              <a:effectLst/>
              <a:uLnTx/>
              <a:uFillTx/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016" name="Google Shape;1016;p100"/>
          <p:cNvSpPr/>
          <p:nvPr/>
        </p:nvSpPr>
        <p:spPr>
          <a:xfrm rot="-504781">
            <a:off x="5611113" y="347105"/>
            <a:ext cx="541325" cy="541325"/>
          </a:xfrm>
          <a:prstGeom prst="ellipse">
            <a:avLst/>
          </a:prstGeom>
          <a:solidFill>
            <a:srgbClr val="E8E6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1" name="Google Shape;1021;p101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325" y="-27745"/>
            <a:ext cx="9193325" cy="5171245"/>
          </a:xfrm>
          <a:prstGeom prst="rect">
            <a:avLst/>
          </a:prstGeom>
          <a:noFill/>
          <a:ln>
            <a:noFill/>
          </a:ln>
        </p:spPr>
      </p:pic>
      <p:sp>
        <p:nvSpPr>
          <p:cNvPr id="1022" name="Google Shape;1022;p101"/>
          <p:cNvSpPr/>
          <p:nvPr/>
        </p:nvSpPr>
        <p:spPr>
          <a:xfrm>
            <a:off x="7932225" y="1130275"/>
            <a:ext cx="3266700" cy="468300"/>
          </a:xfrm>
          <a:prstGeom prst="parallelogram">
            <a:avLst>
              <a:gd name="adj" fmla="val 25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23" name="Google Shape;1023;p101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3225" y="1247975"/>
            <a:ext cx="1685850" cy="140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" name="Google Shape;1024;p101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1647" y="1171776"/>
            <a:ext cx="565077" cy="38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5" name="Google Shape;1025;p101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3225" y="1247975"/>
            <a:ext cx="1722725" cy="1435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FEFEF"/>
        </a:solidFill>
        <a:effectLst/>
      </p:bgPr>
    </p:bg>
    <p:spTree>
      <p:nvGrpSpPr>
        <p:cNvPr id="1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0" name="Google Shape;1030;p102"/>
          <p:cNvGrpSpPr/>
          <p:nvPr/>
        </p:nvGrpSpPr>
        <p:grpSpPr>
          <a:xfrm>
            <a:off x="-295500" y="803738"/>
            <a:ext cx="5167053" cy="2887220"/>
            <a:chOff x="0" y="1778275"/>
            <a:chExt cx="4773700" cy="2667425"/>
          </a:xfrm>
        </p:grpSpPr>
        <p:pic>
          <p:nvPicPr>
            <p:cNvPr id="1031" name="Google Shape;1031;p102"/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8088"/>
            <a:stretch/>
          </p:blipFill>
          <p:spPr>
            <a:xfrm>
              <a:off x="0" y="1778275"/>
              <a:ext cx="4773700" cy="2667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2" name="Google Shape;1032;p102"/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8060" y="2179883"/>
              <a:ext cx="3097579" cy="198041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33" name="Google Shape;1033;p102"/>
          <p:cNvPicPr preferRelativeResize="0"/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2475" y="0"/>
            <a:ext cx="45071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4" name="Google Shape;1034;p102"/>
          <p:cNvSpPr/>
          <p:nvPr/>
        </p:nvSpPr>
        <p:spPr>
          <a:xfrm>
            <a:off x="7811450" y="4284325"/>
            <a:ext cx="3266700" cy="597300"/>
          </a:xfrm>
          <a:prstGeom prst="parallelogram">
            <a:avLst>
              <a:gd name="adj" fmla="val 25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35" name="Google Shape;1035;p102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5900" y="4367181"/>
            <a:ext cx="920675" cy="431582"/>
          </a:xfrm>
          <a:prstGeom prst="rect">
            <a:avLst/>
          </a:prstGeom>
          <a:noFill/>
          <a:ln>
            <a:noFill/>
          </a:ln>
        </p:spPr>
      </p:pic>
      <p:sp>
        <p:nvSpPr>
          <p:cNvPr id="1036" name="Google Shape;1036;p102"/>
          <p:cNvSpPr/>
          <p:nvPr/>
        </p:nvSpPr>
        <p:spPr>
          <a:xfrm>
            <a:off x="4773700" y="0"/>
            <a:ext cx="111300" cy="5143500"/>
          </a:xfrm>
          <a:prstGeom prst="rect">
            <a:avLst/>
          </a:prstGeom>
          <a:solidFill>
            <a:srgbClr val="5157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18ED0"/>
        </a:solid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58"/>
          <p:cNvSpPr txBox="1"/>
          <p:nvPr/>
        </p:nvSpPr>
        <p:spPr>
          <a:xfrm>
            <a:off x="1014900" y="2219625"/>
            <a:ext cx="7119300" cy="12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3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rriweather"/>
                <a:ea typeface="Merriweather"/>
                <a:cs typeface="Merriweather"/>
                <a:sym typeface="Merriweather"/>
              </a:rPr>
              <a:t>We’re operating on fumes</a:t>
            </a:r>
            <a:endParaRPr kumimoji="0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46" name="Google Shape;246;p58"/>
          <p:cNvSpPr/>
          <p:nvPr/>
        </p:nvSpPr>
        <p:spPr>
          <a:xfrm>
            <a:off x="1091627" y="2043300"/>
            <a:ext cx="1104600" cy="50100"/>
          </a:xfrm>
          <a:prstGeom prst="rect">
            <a:avLst/>
          </a:prstGeom>
          <a:solidFill>
            <a:srgbClr val="FFD4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" name="Google Shape;247;p58"/>
          <p:cNvSpPr txBox="1"/>
          <p:nvPr/>
        </p:nvSpPr>
        <p:spPr>
          <a:xfrm>
            <a:off x="1009800" y="1677075"/>
            <a:ext cx="12549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T R E N D </a:t>
            </a:r>
            <a:endParaRPr kumimoji="0" sz="15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248" name="Google Shape;248;p58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4198" y="4167496"/>
            <a:ext cx="777476" cy="777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58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082" y="46025"/>
            <a:ext cx="1200586" cy="1871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58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3877" y="172250"/>
            <a:ext cx="2794919" cy="187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1" name="Google Shape;1041;p103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51635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2" name="Google Shape;1042;p103"/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8700" y="25"/>
            <a:ext cx="4305302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3" name="Google Shape;1043;p103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72014">
            <a:off x="6172036" y="1481984"/>
            <a:ext cx="1509863" cy="125822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044" name="Google Shape;1044;p103"/>
          <p:cNvSpPr/>
          <p:nvPr/>
        </p:nvSpPr>
        <p:spPr>
          <a:xfrm>
            <a:off x="6867850" y="4380575"/>
            <a:ext cx="3266700" cy="534000"/>
          </a:xfrm>
          <a:prstGeom prst="parallelogram">
            <a:avLst>
              <a:gd name="adj" fmla="val 25000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45" name="Google Shape;1045;p103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6491" y="4380575"/>
            <a:ext cx="1795110" cy="53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6" name="Google Shape;1046;p103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"/>
            <a:ext cx="47737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7" name="Google Shape;1047;p103"/>
          <p:cNvSpPr/>
          <p:nvPr/>
        </p:nvSpPr>
        <p:spPr>
          <a:xfrm>
            <a:off x="4773700" y="-6450"/>
            <a:ext cx="111300" cy="5156400"/>
          </a:xfrm>
          <a:prstGeom prst="rect">
            <a:avLst/>
          </a:prstGeom>
          <a:solidFill>
            <a:srgbClr val="5157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5157CF"/>
        </a:solidFill>
        <a:effectLst/>
      </p:bgPr>
    </p:bg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p104"/>
          <p:cNvSpPr txBox="1"/>
          <p:nvPr/>
        </p:nvSpPr>
        <p:spPr>
          <a:xfrm>
            <a:off x="675600" y="2971525"/>
            <a:ext cx="5896800" cy="11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rriweather"/>
                <a:ea typeface="Merriweather"/>
                <a:cs typeface="Merriweather"/>
                <a:sym typeface="Merriweather"/>
              </a:rPr>
              <a:t>Reactivate donor segments within your CRM</a:t>
            </a:r>
            <a:endParaRPr kumimoji="0" sz="3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053" name="Google Shape;1053;p104"/>
          <p:cNvSpPr/>
          <p:nvPr/>
        </p:nvSpPr>
        <p:spPr>
          <a:xfrm>
            <a:off x="6419150" y="592775"/>
            <a:ext cx="1947000" cy="1947000"/>
          </a:xfrm>
          <a:prstGeom prst="ellipse">
            <a:avLst/>
          </a:prstGeom>
          <a:solidFill>
            <a:srgbClr val="E8E6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1054" name="Google Shape;1054;p104"/>
          <p:cNvCxnSpPr/>
          <p:nvPr/>
        </p:nvCxnSpPr>
        <p:spPr>
          <a:xfrm rot="-10295967">
            <a:off x="3662696" y="1385093"/>
            <a:ext cx="5150156" cy="302737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55" name="Google Shape;1055;p104"/>
          <p:cNvSpPr txBox="1"/>
          <p:nvPr/>
        </p:nvSpPr>
        <p:spPr>
          <a:xfrm>
            <a:off x="6419300" y="896675"/>
            <a:ext cx="1947000" cy="13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800" b="1" i="0" u="none" strike="noStrike" kern="0" cap="none" spc="0" normalizeH="0" baseline="0" noProof="0">
                <a:ln>
                  <a:noFill/>
                </a:ln>
                <a:solidFill>
                  <a:srgbClr val="2B2A32"/>
                </a:solidFill>
                <a:effectLst/>
                <a:uLnTx/>
                <a:uFillTx/>
                <a:latin typeface="Merriweather"/>
                <a:ea typeface="Merriweather"/>
                <a:cs typeface="Merriweather"/>
                <a:sym typeface="Merriweather"/>
              </a:rPr>
              <a:t>2</a:t>
            </a:r>
            <a:endParaRPr kumimoji="0" sz="7800" b="1" i="0" u="none" strike="noStrike" kern="0" cap="none" spc="0" normalizeH="0" baseline="0" noProof="0">
              <a:ln>
                <a:noFill/>
              </a:ln>
              <a:solidFill>
                <a:srgbClr val="2B2A32"/>
              </a:solidFill>
              <a:effectLst/>
              <a:uLnTx/>
              <a:uFillTx/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056" name="Google Shape;1056;p104"/>
          <p:cNvSpPr/>
          <p:nvPr/>
        </p:nvSpPr>
        <p:spPr>
          <a:xfrm rot="504781" flipH="1">
            <a:off x="3219722" y="347105"/>
            <a:ext cx="541325" cy="541325"/>
          </a:xfrm>
          <a:prstGeom prst="ellipse">
            <a:avLst/>
          </a:prstGeom>
          <a:solidFill>
            <a:srgbClr val="E8E6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p105"/>
          <p:cNvSpPr txBox="1">
            <a:spLocks noGrp="1"/>
          </p:cNvSpPr>
          <p:nvPr>
            <p:ph type="title"/>
          </p:nvPr>
        </p:nvSpPr>
        <p:spPr>
          <a:xfrm>
            <a:off x="379575" y="982350"/>
            <a:ext cx="2912100" cy="14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0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000" b="1">
                <a:solidFill>
                  <a:srgbClr val="5157CF"/>
                </a:solidFill>
                <a:latin typeface="Inter"/>
                <a:ea typeface="Inter"/>
                <a:cs typeface="Inter"/>
                <a:sym typeface="Inter"/>
              </a:rPr>
              <a:t>E X A M P L E</a:t>
            </a:r>
            <a:br>
              <a:rPr lang="en" sz="1400">
                <a:solidFill>
                  <a:schemeClr val="lt1"/>
                </a:solidFill>
                <a:latin typeface="Merriweather Black"/>
                <a:ea typeface="Merriweather Black"/>
                <a:cs typeface="Merriweather Black"/>
                <a:sym typeface="Merriweather Black"/>
              </a:rPr>
            </a:br>
            <a:r>
              <a:rPr lang="en" sz="2400">
                <a:solidFill>
                  <a:srgbClr val="2B2A32"/>
                </a:solidFill>
                <a:latin typeface="Merriweather Black"/>
                <a:ea typeface="Merriweather Black"/>
                <a:cs typeface="Merriweather Black"/>
                <a:sym typeface="Merriweather Black"/>
              </a:rPr>
              <a:t>Supercharge your local giving day </a:t>
            </a:r>
            <a:endParaRPr sz="1800">
              <a:solidFill>
                <a:srgbClr val="2B2A3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062" name="Google Shape;1062;p105"/>
          <p:cNvSpPr txBox="1"/>
          <p:nvPr/>
        </p:nvSpPr>
        <p:spPr>
          <a:xfrm>
            <a:off x="308925" y="2221450"/>
            <a:ext cx="3183600" cy="24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2B2A32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Email lists targeted: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2B2A32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330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7CF"/>
              </a:buClr>
              <a:buSzPts val="1600"/>
              <a:buFont typeface="Inter"/>
              <a:buChar char="➔"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2B2A32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Recent &amp; previous donors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2B2A32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2B2A32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330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7CF"/>
              </a:buClr>
              <a:buSzPts val="1600"/>
              <a:buFont typeface="Inter"/>
              <a:buChar char="➔"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2B2A32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Former volunteers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2B2A32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2B2A32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330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7CF"/>
              </a:buClr>
              <a:buSzPts val="1600"/>
              <a:buFont typeface="Inter"/>
              <a:buChar char="➔"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2B2A32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Previous event attendees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2B2A32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2B2A32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330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7CF"/>
              </a:buClr>
              <a:buSzPts val="1600"/>
              <a:buFont typeface="Inter"/>
              <a:buChar char="➔"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2B2A32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List of unsubscribers!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2B2A32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2B2A32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63" name="Google Shape;1063;p105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525" y="313875"/>
            <a:ext cx="470298" cy="470298"/>
          </a:xfrm>
          <a:prstGeom prst="rect">
            <a:avLst/>
          </a:prstGeom>
          <a:noFill/>
          <a:ln>
            <a:noFill/>
          </a:ln>
        </p:spPr>
      </p:pic>
      <p:sp>
        <p:nvSpPr>
          <p:cNvPr id="1064" name="Google Shape;1064;p105"/>
          <p:cNvSpPr/>
          <p:nvPr/>
        </p:nvSpPr>
        <p:spPr>
          <a:xfrm>
            <a:off x="3708900" y="0"/>
            <a:ext cx="54351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65" name="Google Shape;1065;p1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1500" y="553488"/>
            <a:ext cx="1076408" cy="403652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66" name="Google Shape;1066;p10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54520" y="553488"/>
            <a:ext cx="2789980" cy="232498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67" name="Google Shape;1067;p105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4525" y="3098488"/>
            <a:ext cx="2789974" cy="34491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5157CF"/>
        </a:solidFill>
        <a:effectLst/>
      </p:bgPr>
    </p:bg>
    <p:spTree>
      <p:nvGrpSpPr>
        <p:cNvPr id="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Google Shape;1072;p106"/>
          <p:cNvSpPr txBox="1"/>
          <p:nvPr/>
        </p:nvSpPr>
        <p:spPr>
          <a:xfrm>
            <a:off x="569900" y="925125"/>
            <a:ext cx="5896800" cy="16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rriweather"/>
                <a:ea typeface="Merriweather"/>
                <a:cs typeface="Merriweather"/>
                <a:sym typeface="Merriweather"/>
              </a:rPr>
              <a:t>Reach audiences based on where your community lives, work, &amp; play</a:t>
            </a:r>
            <a:endParaRPr kumimoji="0" sz="3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073" name="Google Shape;1073;p106"/>
          <p:cNvSpPr/>
          <p:nvPr/>
        </p:nvSpPr>
        <p:spPr>
          <a:xfrm>
            <a:off x="6419000" y="2737875"/>
            <a:ext cx="1947000" cy="1947000"/>
          </a:xfrm>
          <a:prstGeom prst="ellipse">
            <a:avLst/>
          </a:prstGeom>
          <a:solidFill>
            <a:srgbClr val="E8E6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1074" name="Google Shape;1074;p106"/>
          <p:cNvCxnSpPr/>
          <p:nvPr/>
        </p:nvCxnSpPr>
        <p:spPr>
          <a:xfrm rot="10295967" flipH="1">
            <a:off x="2942683" y="1385093"/>
            <a:ext cx="5150156" cy="302737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75" name="Google Shape;1075;p106"/>
          <p:cNvSpPr txBox="1"/>
          <p:nvPr/>
        </p:nvSpPr>
        <p:spPr>
          <a:xfrm>
            <a:off x="6419150" y="3041775"/>
            <a:ext cx="1947000" cy="13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800" b="1" i="0" u="none" strike="noStrike" kern="0" cap="none" spc="0" normalizeH="0" baseline="0" noProof="0">
                <a:ln>
                  <a:noFill/>
                </a:ln>
                <a:solidFill>
                  <a:srgbClr val="2B2A32"/>
                </a:solidFill>
                <a:effectLst/>
                <a:uLnTx/>
                <a:uFillTx/>
                <a:latin typeface="Merriweather"/>
                <a:ea typeface="Merriweather"/>
                <a:cs typeface="Merriweather"/>
                <a:sym typeface="Merriweather"/>
              </a:rPr>
              <a:t>3</a:t>
            </a:r>
            <a:endParaRPr kumimoji="0" sz="7800" b="1" i="0" u="none" strike="noStrike" kern="0" cap="none" spc="0" normalizeH="0" baseline="0" noProof="0">
              <a:ln>
                <a:noFill/>
              </a:ln>
              <a:solidFill>
                <a:srgbClr val="2B2A32"/>
              </a:solidFill>
              <a:effectLst/>
              <a:uLnTx/>
              <a:uFillTx/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076" name="Google Shape;1076;p106"/>
          <p:cNvSpPr/>
          <p:nvPr/>
        </p:nvSpPr>
        <p:spPr>
          <a:xfrm rot="-504781">
            <a:off x="7994488" y="347105"/>
            <a:ext cx="541325" cy="541325"/>
          </a:xfrm>
          <a:prstGeom prst="ellipse">
            <a:avLst/>
          </a:prstGeom>
          <a:solidFill>
            <a:srgbClr val="E8E6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1" name="Google Shape;1081;p10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665" t="1439" r="-4771" b="-1440"/>
          <a:stretch/>
        </p:blipFill>
        <p:spPr>
          <a:xfrm>
            <a:off x="496375" y="0"/>
            <a:ext cx="815125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p108"/>
          <p:cNvSpPr txBox="1">
            <a:spLocks noGrp="1"/>
          </p:cNvSpPr>
          <p:nvPr>
            <p:ph type="title"/>
          </p:nvPr>
        </p:nvSpPr>
        <p:spPr>
          <a:xfrm>
            <a:off x="196472" y="123925"/>
            <a:ext cx="6055200" cy="411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Equality Florida Ad Example</a:t>
            </a:r>
            <a:endParaRPr sz="2400"/>
          </a:p>
        </p:txBody>
      </p:sp>
      <p:pic>
        <p:nvPicPr>
          <p:cNvPr id="1087" name="Google Shape;1087;p108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8" name="Google Shape;1088;p108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8650" y="1206600"/>
            <a:ext cx="1789650" cy="5592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089" name="Google Shape;1089;p108"/>
          <p:cNvSpPr/>
          <p:nvPr/>
        </p:nvSpPr>
        <p:spPr>
          <a:xfrm>
            <a:off x="7656750" y="581000"/>
            <a:ext cx="3266700" cy="468300"/>
          </a:xfrm>
          <a:prstGeom prst="parallelogram">
            <a:avLst>
              <a:gd name="adj" fmla="val 25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90" name="Google Shape;1090;p108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7304" y="615411"/>
            <a:ext cx="1231195" cy="39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18ED0"/>
        </a:solidFill>
        <a:effectLst/>
      </p:bgPr>
    </p:bg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p109"/>
          <p:cNvSpPr txBox="1"/>
          <p:nvPr/>
        </p:nvSpPr>
        <p:spPr>
          <a:xfrm>
            <a:off x="1151800" y="2144575"/>
            <a:ext cx="7214400" cy="11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3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rriweather"/>
                <a:ea typeface="Merriweather"/>
                <a:cs typeface="Merriweather"/>
                <a:sym typeface="Merriweather"/>
              </a:rPr>
              <a:t>Discussion: Applying the Good Marketing Framework</a:t>
            </a:r>
            <a:endParaRPr kumimoji="0" sz="3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096" name="Google Shape;1096;p109"/>
          <p:cNvSpPr/>
          <p:nvPr/>
        </p:nvSpPr>
        <p:spPr>
          <a:xfrm>
            <a:off x="1230850" y="1951325"/>
            <a:ext cx="1874400" cy="50100"/>
          </a:xfrm>
          <a:prstGeom prst="rect">
            <a:avLst/>
          </a:prstGeom>
          <a:solidFill>
            <a:srgbClr val="FFD4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D45C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97" name="Google Shape;1097;p10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7475" y="910625"/>
            <a:ext cx="2083901" cy="950650"/>
          </a:xfrm>
          <a:prstGeom prst="rect">
            <a:avLst/>
          </a:prstGeom>
          <a:noFill/>
          <a:ln>
            <a:noFill/>
          </a:ln>
        </p:spPr>
      </p:pic>
      <p:sp>
        <p:nvSpPr>
          <p:cNvPr id="1098" name="Google Shape;1098;p109"/>
          <p:cNvSpPr txBox="1"/>
          <p:nvPr/>
        </p:nvSpPr>
        <p:spPr>
          <a:xfrm rot="2085665">
            <a:off x="6523322" y="535025"/>
            <a:ext cx="3347507" cy="415600"/>
          </a:xfrm>
          <a:prstGeom prst="rect">
            <a:avLst/>
          </a:prstGeom>
          <a:solidFill>
            <a:srgbClr val="1DABA5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D I S C U S S I O N</a:t>
            </a:r>
            <a:endParaRPr kumimoji="0" sz="15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3" name="Google Shape;1103;p110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799963">
            <a:off x="4609109" y="3901460"/>
            <a:ext cx="2252124" cy="32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4" name="Google Shape;1104;p110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2964788">
            <a:off x="3098612" y="2413096"/>
            <a:ext cx="1801222" cy="345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5" name="Google Shape;1105;p110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251321">
            <a:off x="6478621" y="2218365"/>
            <a:ext cx="2297357" cy="369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6" name="Google Shape;1106;p110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1405568">
            <a:off x="2316390" y="1647837"/>
            <a:ext cx="2298895" cy="369301"/>
          </a:xfrm>
          <a:prstGeom prst="rect">
            <a:avLst/>
          </a:prstGeom>
          <a:noFill/>
          <a:ln>
            <a:noFill/>
          </a:ln>
        </p:spPr>
      </p:pic>
      <p:sp>
        <p:nvSpPr>
          <p:cNvPr id="1107" name="Google Shape;1107;p110"/>
          <p:cNvSpPr/>
          <p:nvPr/>
        </p:nvSpPr>
        <p:spPr>
          <a:xfrm rot="10800000">
            <a:off x="157050" y="1699400"/>
            <a:ext cx="2216700" cy="859500"/>
          </a:xfrm>
          <a:prstGeom prst="trapezoid">
            <a:avLst>
              <a:gd name="adj" fmla="val 25000"/>
            </a:avLst>
          </a:prstGeom>
          <a:solidFill>
            <a:srgbClr val="21345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08" name="Google Shape;1108;p110"/>
          <p:cNvSpPr txBox="1"/>
          <p:nvPr/>
        </p:nvSpPr>
        <p:spPr>
          <a:xfrm>
            <a:off x="144142" y="1926751"/>
            <a:ext cx="2241600" cy="3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SemiBold"/>
                <a:ea typeface="Inter SemiBold"/>
                <a:cs typeface="Inter SemiBold"/>
                <a:sym typeface="Inter SemiBold"/>
              </a:rPr>
              <a:t>Identify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grpSp>
        <p:nvGrpSpPr>
          <p:cNvPr id="1109" name="Google Shape;1109;p110"/>
          <p:cNvGrpSpPr/>
          <p:nvPr/>
        </p:nvGrpSpPr>
        <p:grpSpPr>
          <a:xfrm>
            <a:off x="6675915" y="3122455"/>
            <a:ext cx="2485690" cy="1348293"/>
            <a:chOff x="947750" y="2931923"/>
            <a:chExt cx="4194550" cy="1456512"/>
          </a:xfrm>
        </p:grpSpPr>
        <p:pic>
          <p:nvPicPr>
            <p:cNvPr id="1110" name="Google Shape;1110;p110"/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47750" y="2931923"/>
              <a:ext cx="4194550" cy="14565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11" name="Google Shape;1111;p110"/>
            <p:cNvSpPr txBox="1"/>
            <p:nvPr/>
          </p:nvSpPr>
          <p:spPr>
            <a:xfrm>
              <a:off x="1166513" y="3626313"/>
              <a:ext cx="37824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r SemiBold"/>
                  <a:ea typeface="Inter SemiBold"/>
                  <a:cs typeface="Inter SemiBold"/>
                  <a:sym typeface="Inter SemiBold"/>
                </a:rPr>
                <a:t>Connections</a:t>
              </a: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SemiBold"/>
                <a:ea typeface="Inter SemiBold"/>
                <a:cs typeface="Inter SemiBold"/>
                <a:sym typeface="Inter SemiBold"/>
              </a:endParaRPr>
            </a:p>
          </p:txBody>
        </p:sp>
      </p:grpSp>
      <p:pic>
        <p:nvPicPr>
          <p:cNvPr id="1112" name="Google Shape;1112;p110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2154" y="615598"/>
            <a:ext cx="2485690" cy="1348294"/>
          </a:xfrm>
          <a:prstGeom prst="rect">
            <a:avLst/>
          </a:prstGeom>
          <a:noFill/>
          <a:ln>
            <a:noFill/>
          </a:ln>
        </p:spPr>
      </p:pic>
      <p:sp>
        <p:nvSpPr>
          <p:cNvPr id="1113" name="Google Shape;1113;p110"/>
          <p:cNvSpPr txBox="1"/>
          <p:nvPr/>
        </p:nvSpPr>
        <p:spPr>
          <a:xfrm>
            <a:off x="4601793" y="1258395"/>
            <a:ext cx="2241600" cy="3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SemiBold"/>
                <a:ea typeface="Inter SemiBold"/>
                <a:cs typeface="Inter SemiBold"/>
                <a:sym typeface="Inter SemiBold"/>
              </a:rPr>
              <a:t>Communities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grpSp>
        <p:nvGrpSpPr>
          <p:cNvPr id="1114" name="Google Shape;1114;p110"/>
          <p:cNvGrpSpPr/>
          <p:nvPr/>
        </p:nvGrpSpPr>
        <p:grpSpPr>
          <a:xfrm>
            <a:off x="2357623" y="3122451"/>
            <a:ext cx="2485690" cy="1348293"/>
            <a:chOff x="947750" y="2931923"/>
            <a:chExt cx="4194550" cy="1456512"/>
          </a:xfrm>
        </p:grpSpPr>
        <p:pic>
          <p:nvPicPr>
            <p:cNvPr id="1115" name="Google Shape;1115;p110"/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47750" y="2931923"/>
              <a:ext cx="4194550" cy="14565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16" name="Google Shape;1116;p110"/>
            <p:cNvSpPr txBox="1"/>
            <p:nvPr/>
          </p:nvSpPr>
          <p:spPr>
            <a:xfrm>
              <a:off x="1166513" y="3626313"/>
              <a:ext cx="37824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r SemiBold"/>
                  <a:ea typeface="Inter SemiBold"/>
                  <a:cs typeface="Inter SemiBold"/>
                  <a:sym typeface="Inter SemiBold"/>
                </a:rPr>
                <a:t>Conversions</a:t>
              </a: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SemiBold"/>
                <a:ea typeface="Inter SemiBold"/>
                <a:cs typeface="Inter SemiBold"/>
                <a:sym typeface="Inter SemiBold"/>
              </a:endParaRPr>
            </a:p>
          </p:txBody>
        </p:sp>
      </p:grpSp>
      <p:grpSp>
        <p:nvGrpSpPr>
          <p:cNvPr id="1117" name="Google Shape;1117;p110"/>
          <p:cNvGrpSpPr/>
          <p:nvPr/>
        </p:nvGrpSpPr>
        <p:grpSpPr>
          <a:xfrm>
            <a:off x="298025" y="373375"/>
            <a:ext cx="7476325" cy="842725"/>
            <a:chOff x="679025" y="525775"/>
            <a:chExt cx="7476325" cy="842725"/>
          </a:xfrm>
        </p:grpSpPr>
        <p:sp>
          <p:nvSpPr>
            <p:cNvPr id="1118" name="Google Shape;1118;p110"/>
            <p:cNvSpPr/>
            <p:nvPr/>
          </p:nvSpPr>
          <p:spPr>
            <a:xfrm>
              <a:off x="679025" y="525775"/>
              <a:ext cx="34200" cy="582900"/>
            </a:xfrm>
            <a:prstGeom prst="rect">
              <a:avLst/>
            </a:prstGeom>
            <a:solidFill>
              <a:srgbClr val="FFD4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110"/>
            <p:cNvSpPr txBox="1"/>
            <p:nvPr/>
          </p:nvSpPr>
          <p:spPr>
            <a:xfrm>
              <a:off x="880950" y="537200"/>
              <a:ext cx="7274400" cy="83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2400" b="1" i="0" u="none" strike="noStrike" kern="0" cap="none" spc="0" normalizeH="0" baseline="0" noProof="0">
                  <a:ln>
                    <a:noFill/>
                  </a:ln>
                  <a:solidFill>
                    <a:srgbClr val="21345A"/>
                  </a:solidFill>
                  <a:effectLst/>
                  <a:uLnTx/>
                  <a:uFillTx/>
                  <a:latin typeface="Merriweather"/>
                  <a:ea typeface="Merriweather"/>
                  <a:cs typeface="Merriweather"/>
                  <a:sym typeface="Merriweather"/>
                </a:rPr>
                <a:t>The Good Marketing Framework</a:t>
              </a: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21345A"/>
                </a:solidFill>
                <a:effectLst/>
                <a:uLnTx/>
                <a:uFillTx/>
                <a:latin typeface="Merriweather"/>
                <a:ea typeface="Merriweather"/>
                <a:cs typeface="Merriweather"/>
                <a:sym typeface="Merriweather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rgbClr val="5157CF"/>
                </a:solidFill>
                <a:effectLst/>
                <a:uLnTx/>
                <a:uFillTx/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</p:grpSp>
      <p:sp>
        <p:nvSpPr>
          <p:cNvPr id="1120" name="Google Shape;1120;p110"/>
          <p:cNvSpPr txBox="1"/>
          <p:nvPr/>
        </p:nvSpPr>
        <p:spPr>
          <a:xfrm>
            <a:off x="174500" y="2635338"/>
            <a:ext cx="2165700" cy="22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21345A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Known &amp; Unknown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21345A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1345A"/>
              </a:buClr>
              <a:buSzPts val="1100"/>
              <a:buFont typeface="Inter"/>
              <a:buChar char="➔"/>
              <a:tabLst/>
              <a:defRPr/>
            </a:pP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21345A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CRM / Email Lists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21345A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345A"/>
              </a:buClr>
              <a:buSzPts val="1100"/>
              <a:buFont typeface="Inter"/>
              <a:buChar char="➔"/>
              <a:tabLst/>
              <a:defRPr/>
            </a:pP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21345A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Website visitors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21345A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345A"/>
              </a:buClr>
              <a:buSzPts val="1100"/>
              <a:buFont typeface="Inter"/>
              <a:buChar char="➔"/>
              <a:tabLst/>
              <a:defRPr/>
            </a:pP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21345A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Prospect lists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21345A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345A"/>
              </a:buClr>
              <a:buSzPts val="1100"/>
              <a:buFont typeface="Inter"/>
              <a:buChar char="➔"/>
              <a:tabLst/>
              <a:defRPr/>
            </a:pP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21345A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Social / communities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21345A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345A"/>
              </a:buClr>
              <a:buSzPts val="1100"/>
              <a:buFont typeface="Inter"/>
              <a:buChar char="➔"/>
              <a:tabLst/>
              <a:defRPr/>
            </a:pP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21345A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Event attendees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21345A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345A"/>
              </a:buClr>
              <a:buSzPts val="1100"/>
              <a:buFont typeface="Inter"/>
              <a:buChar char="➔"/>
              <a:tabLst/>
              <a:defRPr/>
            </a:pP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21345A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Members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21345A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345A"/>
              </a:buClr>
              <a:buSzPts val="1100"/>
              <a:buFont typeface="Inter"/>
              <a:buChar char="➔"/>
              <a:tabLst/>
              <a:defRPr/>
            </a:pP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21345A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Volunteers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21345A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345A"/>
              </a:buClr>
              <a:buSzPts val="1100"/>
              <a:buFont typeface="Inter"/>
              <a:buChar char="➔"/>
              <a:tabLst/>
              <a:defRPr/>
            </a:pP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21345A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Beneficiaries 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21345A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345A"/>
              </a:buClr>
              <a:buSzPts val="1100"/>
              <a:buFont typeface="Inter"/>
              <a:buChar char="➔"/>
              <a:tabLst/>
              <a:defRPr/>
            </a:pP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21345A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Patrons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21345A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121" name="Google Shape;1121;p110"/>
          <p:cNvSpPr txBox="1"/>
          <p:nvPr/>
        </p:nvSpPr>
        <p:spPr>
          <a:xfrm>
            <a:off x="2604175" y="4366219"/>
            <a:ext cx="1992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5157CF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Membership, Donations, Tickets, Signups, Etc.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5157CF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122" name="Google Shape;1122;p110"/>
          <p:cNvSpPr txBox="1"/>
          <p:nvPr/>
        </p:nvSpPr>
        <p:spPr>
          <a:xfrm>
            <a:off x="4639750" y="1888088"/>
            <a:ext cx="2165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5157CF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Context &amp; Intent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5157CF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123" name="Google Shape;1123;p110"/>
          <p:cNvSpPr txBox="1"/>
          <p:nvPr/>
        </p:nvSpPr>
        <p:spPr>
          <a:xfrm>
            <a:off x="6862049" y="4368987"/>
            <a:ext cx="2165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5157CF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Email, Social, Mail, Retargeting, Search, Etc.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5157CF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124" name="Google Shape;1124;p110"/>
          <p:cNvSpPr txBox="1"/>
          <p:nvPr/>
        </p:nvSpPr>
        <p:spPr>
          <a:xfrm>
            <a:off x="5212238" y="3862365"/>
            <a:ext cx="1136700" cy="397800"/>
          </a:xfrm>
          <a:prstGeom prst="rect">
            <a:avLst/>
          </a:prstGeom>
          <a:solidFill>
            <a:srgbClr val="1DAB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rriweather Sans Medium"/>
                <a:ea typeface="Merriweather Sans Medium"/>
                <a:cs typeface="Merriweather Sans Medium"/>
                <a:sym typeface="Merriweather Sans Medium"/>
              </a:rPr>
              <a:t>Activate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rriweather Sans Medium"/>
              <a:ea typeface="Merriweather Sans Medium"/>
              <a:cs typeface="Merriweather Sans Medium"/>
              <a:sym typeface="Merriweather Sans Medium"/>
            </a:endParaRPr>
          </a:p>
        </p:txBody>
      </p:sp>
      <p:sp>
        <p:nvSpPr>
          <p:cNvPr id="1125" name="Google Shape;1125;p110"/>
          <p:cNvSpPr txBox="1"/>
          <p:nvPr/>
        </p:nvSpPr>
        <p:spPr>
          <a:xfrm rot="-2722">
            <a:off x="3249872" y="2443494"/>
            <a:ext cx="1136700" cy="397500"/>
          </a:xfrm>
          <a:prstGeom prst="rect">
            <a:avLst/>
          </a:prstGeom>
          <a:solidFill>
            <a:srgbClr val="1DAB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rriweather Sans Medium"/>
                <a:ea typeface="Merriweather Sans Medium"/>
                <a:cs typeface="Merriweather Sans Medium"/>
                <a:sym typeface="Merriweather Sans Medium"/>
              </a:rPr>
              <a:t>Learn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rriweather Sans Medium"/>
              <a:ea typeface="Merriweather Sans Medium"/>
              <a:cs typeface="Merriweather Sans Medium"/>
              <a:sym typeface="Merriweather Sans Medium"/>
            </a:endParaRPr>
          </a:p>
        </p:txBody>
      </p:sp>
      <p:sp>
        <p:nvSpPr>
          <p:cNvPr id="1126" name="Google Shape;1126;p110"/>
          <p:cNvSpPr txBox="1"/>
          <p:nvPr/>
        </p:nvSpPr>
        <p:spPr>
          <a:xfrm rot="-2722">
            <a:off x="7058624" y="2443498"/>
            <a:ext cx="1136700" cy="397500"/>
          </a:xfrm>
          <a:prstGeom prst="rect">
            <a:avLst/>
          </a:prstGeom>
          <a:solidFill>
            <a:srgbClr val="1DAB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rriweather Sans Medium"/>
                <a:ea typeface="Merriweather Sans Medium"/>
                <a:cs typeface="Merriweather Sans Medium"/>
                <a:sym typeface="Merriweather Sans Medium"/>
              </a:rPr>
              <a:t>Cultivate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rriweather Sans Medium"/>
              <a:ea typeface="Merriweather Sans Medium"/>
              <a:cs typeface="Merriweather Sans Medium"/>
              <a:sym typeface="Merriweather Sans Medium"/>
            </a:endParaRPr>
          </a:p>
        </p:txBody>
      </p:sp>
      <p:sp>
        <p:nvSpPr>
          <p:cNvPr id="1127" name="Google Shape;1127;p110"/>
          <p:cNvSpPr txBox="1"/>
          <p:nvPr/>
        </p:nvSpPr>
        <p:spPr>
          <a:xfrm rot="-2110">
            <a:off x="2604175" y="1699847"/>
            <a:ext cx="1466400" cy="397500"/>
          </a:xfrm>
          <a:prstGeom prst="rect">
            <a:avLst/>
          </a:prstGeom>
          <a:solidFill>
            <a:srgbClr val="1DAB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rriweather Sans Medium"/>
                <a:ea typeface="Merriweather Sans Medium"/>
                <a:cs typeface="Merriweather Sans Medium"/>
                <a:sym typeface="Merriweather Sans Medium"/>
              </a:rPr>
              <a:t>Understand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rriweather Sans Medium"/>
              <a:ea typeface="Merriweather Sans Medium"/>
              <a:cs typeface="Merriweather Sans Medium"/>
              <a:sym typeface="Merriweather Sans Medium"/>
            </a:endParaRPr>
          </a:p>
        </p:txBody>
      </p:sp>
      <p:sp>
        <p:nvSpPr>
          <p:cNvPr id="1128" name="Google Shape;1128;p110"/>
          <p:cNvSpPr txBox="1"/>
          <p:nvPr/>
        </p:nvSpPr>
        <p:spPr>
          <a:xfrm>
            <a:off x="4678158" y="2389645"/>
            <a:ext cx="2088900" cy="505200"/>
          </a:xfrm>
          <a:prstGeom prst="rect">
            <a:avLst/>
          </a:prstGeom>
          <a:solidFill>
            <a:srgbClr val="318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SemiBold"/>
                <a:ea typeface="Inter SemiBold"/>
                <a:cs typeface="Inter SemiBold"/>
                <a:sym typeface="Inter SemiBold"/>
              </a:rPr>
              <a:t>Good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1129" name="Google Shape;1129;p110"/>
          <p:cNvSpPr txBox="1"/>
          <p:nvPr/>
        </p:nvSpPr>
        <p:spPr>
          <a:xfrm>
            <a:off x="4639738" y="2882366"/>
            <a:ext cx="21657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2B2A32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Mission, Advocacy, Community, Connection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2B2A32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1130" name="Google Shape;1130;p110"/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1986" y="337825"/>
            <a:ext cx="1321464" cy="55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21345A"/>
        </a:solidFill>
        <a:effectLst/>
      </p:bgPr>
    </p:bg>
    <p:spTree>
      <p:nvGrpSpPr>
        <p:cNvPr id="1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5" name="Google Shape;1135;p111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3737" y="1305875"/>
            <a:ext cx="6496526" cy="253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18ED0"/>
        </a:solidFill>
        <a:effectLst/>
      </p:bgPr>
    </p:bg>
    <p:spTree>
      <p:nvGrpSpPr>
        <p:cNvPr id="1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p112"/>
          <p:cNvSpPr txBox="1"/>
          <p:nvPr/>
        </p:nvSpPr>
        <p:spPr>
          <a:xfrm>
            <a:off x="1150775" y="2176950"/>
            <a:ext cx="68649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3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rriweather"/>
                <a:ea typeface="Merriweather"/>
                <a:cs typeface="Merriweather"/>
                <a:sym typeface="Merriweather"/>
              </a:rPr>
              <a:t>Any questions?</a:t>
            </a:r>
            <a:endParaRPr kumimoji="0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141" name="Google Shape;1141;p112"/>
          <p:cNvSpPr/>
          <p:nvPr/>
        </p:nvSpPr>
        <p:spPr>
          <a:xfrm>
            <a:off x="1226975" y="2954350"/>
            <a:ext cx="3446100" cy="50100"/>
          </a:xfrm>
          <a:prstGeom prst="rect">
            <a:avLst/>
          </a:prstGeom>
          <a:solidFill>
            <a:srgbClr val="FFD4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D45C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142" name="Google Shape;1142;p112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4198" y="4167496"/>
            <a:ext cx="777476" cy="777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59"/>
          <p:cNvSpPr/>
          <p:nvPr/>
        </p:nvSpPr>
        <p:spPr>
          <a:xfrm>
            <a:off x="4370913" y="5739175"/>
            <a:ext cx="2299500" cy="11838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318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rriweather"/>
                <a:ea typeface="Merriweather"/>
                <a:cs typeface="Merriweather"/>
                <a:sym typeface="Merriweather"/>
              </a:rPr>
              <a:t>supporter fatigue</a:t>
            </a:r>
            <a:endParaRPr kumimoji="0" sz="15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56" name="Google Shape;256;p5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59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7716654" flipH="1">
            <a:off x="-53326" y="1824649"/>
            <a:ext cx="875725" cy="87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59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218914">
            <a:off x="4322956" y="1601809"/>
            <a:ext cx="959291" cy="191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59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662671">
            <a:off x="6492926" y="1393350"/>
            <a:ext cx="627210" cy="977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59"/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6949" y="4087174"/>
            <a:ext cx="953751" cy="834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21345A"/>
        </a:solidFill>
        <a:effectLst/>
      </p:bgPr>
    </p:bg>
    <p:spTree>
      <p:nvGrpSpPr>
        <p:cNvPr id="1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113"/>
          <p:cNvSpPr txBox="1"/>
          <p:nvPr/>
        </p:nvSpPr>
        <p:spPr>
          <a:xfrm>
            <a:off x="1014900" y="2219625"/>
            <a:ext cx="7119300" cy="12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3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rriweather"/>
                <a:ea typeface="Merriweather"/>
                <a:cs typeface="Merriweather"/>
                <a:sym typeface="Merriweather"/>
              </a:rPr>
              <a:t>Take chances, make mistakes, </a:t>
            </a:r>
            <a:endParaRPr kumimoji="0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3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rriweather"/>
                <a:ea typeface="Merriweather"/>
                <a:cs typeface="Merriweather"/>
                <a:sym typeface="Merriweather"/>
              </a:rPr>
              <a:t>get messy!</a:t>
            </a:r>
            <a:endParaRPr kumimoji="0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148" name="Google Shape;1148;p113"/>
          <p:cNvSpPr/>
          <p:nvPr/>
        </p:nvSpPr>
        <p:spPr>
          <a:xfrm>
            <a:off x="1110893" y="2043288"/>
            <a:ext cx="1364700" cy="50100"/>
          </a:xfrm>
          <a:prstGeom prst="rect">
            <a:avLst/>
          </a:prstGeom>
          <a:solidFill>
            <a:srgbClr val="318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49" name="Google Shape;1149;p113"/>
          <p:cNvSpPr txBox="1"/>
          <p:nvPr/>
        </p:nvSpPr>
        <p:spPr>
          <a:xfrm>
            <a:off x="1009808" y="1677075"/>
            <a:ext cx="15504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R E M I N D E R</a:t>
            </a:r>
            <a:endParaRPr kumimoji="0" sz="15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1150" name="Google Shape;1150;p113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4198" y="4167496"/>
            <a:ext cx="777476" cy="777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21345A"/>
        </a:solidFill>
        <a:effectLst/>
      </p:bgPr>
    </p:bg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p114"/>
          <p:cNvSpPr txBox="1"/>
          <p:nvPr/>
        </p:nvSpPr>
        <p:spPr>
          <a:xfrm>
            <a:off x="231150" y="2562275"/>
            <a:ext cx="3602100" cy="17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Feathr helps your nonprofit </a:t>
            </a:r>
            <a:r>
              <a:rPr kumimoji="0" lang="en" sz="1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run </a:t>
            </a:r>
            <a:r>
              <a:rPr kumimoji="0" lang="en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and</a:t>
            </a:r>
            <a:r>
              <a:rPr kumimoji="0" lang="en" sz="1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 report </a:t>
            </a:r>
            <a:r>
              <a:rPr kumimoji="0" lang="en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on integrated marketing campaigns that grow your community and unlock more impact. 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Stop by </a:t>
            </a:r>
            <a:r>
              <a:rPr kumimoji="0" lang="en" sz="1500" b="1" i="0" u="sng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the Feathr booth</a:t>
            </a:r>
            <a:r>
              <a:rPr kumimoji="0" lang="en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 to see how!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156" name="Google Shape;1156;p114"/>
          <p:cNvSpPr txBox="1"/>
          <p:nvPr/>
        </p:nvSpPr>
        <p:spPr>
          <a:xfrm>
            <a:off x="231150" y="837913"/>
            <a:ext cx="43266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ExtraBold"/>
                <a:ea typeface="Inter ExtraBold"/>
                <a:cs typeface="Inter ExtraBold"/>
                <a:sym typeface="Inter ExtraBold"/>
              </a:rPr>
              <a:t>A D S    </a:t>
            </a: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|  </a:t>
            </a: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ExtraBold"/>
                <a:ea typeface="Inter ExtraBold"/>
                <a:cs typeface="Inter ExtraBold"/>
                <a:sym typeface="Inter ExtraBold"/>
              </a:rPr>
              <a:t>  E M A I L    </a:t>
            </a: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|  </a:t>
            </a: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ExtraBold"/>
                <a:ea typeface="Inter ExtraBold"/>
                <a:cs typeface="Inter ExtraBold"/>
                <a:sym typeface="Inter ExtraBold"/>
              </a:rPr>
              <a:t>  A N A L Y T I C S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 ExtraBold"/>
              <a:ea typeface="Inter ExtraBold"/>
              <a:cs typeface="Inter ExtraBold"/>
              <a:sym typeface="Inter ExtraBold"/>
            </a:endParaRPr>
          </a:p>
        </p:txBody>
      </p:sp>
      <p:pic>
        <p:nvPicPr>
          <p:cNvPr id="1157" name="Google Shape;1157;p114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150" y="1318441"/>
            <a:ext cx="3602100" cy="1117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8" name="Google Shape;1158;p114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1375" y="623025"/>
            <a:ext cx="5692900" cy="389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60"/>
          <p:cNvSpPr txBox="1"/>
          <p:nvPr/>
        </p:nvSpPr>
        <p:spPr>
          <a:xfrm>
            <a:off x="290188" y="683988"/>
            <a:ext cx="8524500" cy="13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rriweather"/>
                <a:ea typeface="Merriweather"/>
                <a:cs typeface="Merriweather"/>
                <a:sym typeface="Merriweather"/>
              </a:rPr>
              <a:t>Nonprofits are facing 4 primary challenges they seek to grow impact …</a:t>
            </a:r>
            <a:r>
              <a:rPr kumimoji="0" lang="en" sz="3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r>
              <a:rPr kumimoji="0" lang="en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66" name="Google Shape;266;p60"/>
          <p:cNvSpPr txBox="1"/>
          <p:nvPr/>
        </p:nvSpPr>
        <p:spPr>
          <a:xfrm>
            <a:off x="248938" y="3030013"/>
            <a:ext cx="2026500" cy="18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700" b="1" i="0" u="none" strike="noStrike" kern="0" cap="none" spc="0" normalizeH="0" baseline="0" noProof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CHANGE</a:t>
            </a:r>
            <a:br>
              <a:rPr kumimoji="0" lang="en" sz="2100" b="0" i="0" u="none" strike="noStrike" kern="0" cap="none" spc="0" normalizeH="0" baseline="0" noProof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</a:br>
            <a:r>
              <a:rPr kumimoji="0" lang="en" sz="1300" b="0" i="0" u="none" strike="noStrike" kern="0" cap="none" spc="0" normalizeH="0" baseline="0" noProof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is now constant and it’s difficult to keep up</a:t>
            </a:r>
            <a:br>
              <a:rPr kumimoji="0" lang="en" sz="1300" b="0" i="0" u="none" strike="noStrike" kern="0" cap="none" spc="0" normalizeH="0" baseline="0" noProof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</a:br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67" name="Google Shape;267;p60"/>
          <p:cNvSpPr/>
          <p:nvPr/>
        </p:nvSpPr>
        <p:spPr>
          <a:xfrm>
            <a:off x="1187970" y="2277136"/>
            <a:ext cx="410100" cy="416100"/>
          </a:xfrm>
          <a:prstGeom prst="noSmoking">
            <a:avLst>
              <a:gd name="adj" fmla="val 18750"/>
            </a:avLst>
          </a:prstGeom>
          <a:noFill/>
          <a:ln w="19050" cap="flat" cmpd="sng">
            <a:solidFill>
              <a:srgbClr val="FFFFFF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8" name="Google Shape;268;p60"/>
          <p:cNvSpPr/>
          <p:nvPr/>
        </p:nvSpPr>
        <p:spPr>
          <a:xfrm>
            <a:off x="1282995" y="2494848"/>
            <a:ext cx="410100" cy="416100"/>
          </a:xfrm>
          <a:prstGeom prst="noSmoking">
            <a:avLst>
              <a:gd name="adj" fmla="val 18750"/>
            </a:avLst>
          </a:prstGeom>
          <a:noFill/>
          <a:ln w="19050" cap="flat" cmpd="sng">
            <a:solidFill>
              <a:srgbClr val="FFFFFF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9" name="Google Shape;269;p60"/>
          <p:cNvSpPr/>
          <p:nvPr/>
        </p:nvSpPr>
        <p:spPr>
          <a:xfrm>
            <a:off x="1425845" y="2378136"/>
            <a:ext cx="410100" cy="416100"/>
          </a:xfrm>
          <a:prstGeom prst="noSmoking">
            <a:avLst>
              <a:gd name="adj" fmla="val 18750"/>
            </a:avLst>
          </a:prstGeom>
          <a:noFill/>
          <a:ln w="19050" cap="flat" cmpd="sng">
            <a:solidFill>
              <a:srgbClr val="FFFFFF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0" name="Google Shape;270;p60"/>
          <p:cNvSpPr/>
          <p:nvPr/>
        </p:nvSpPr>
        <p:spPr>
          <a:xfrm>
            <a:off x="990150" y="2536888"/>
            <a:ext cx="97200" cy="103500"/>
          </a:xfrm>
          <a:prstGeom prst="ellipse">
            <a:avLst/>
          </a:prstGeom>
          <a:noFill/>
          <a:ln w="19050" cap="flat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271;p60"/>
          <p:cNvSpPr/>
          <p:nvPr/>
        </p:nvSpPr>
        <p:spPr>
          <a:xfrm>
            <a:off x="740550" y="2692838"/>
            <a:ext cx="97200" cy="103500"/>
          </a:xfrm>
          <a:prstGeom prst="ellipse">
            <a:avLst/>
          </a:prstGeom>
          <a:noFill/>
          <a:ln w="19050" cap="flat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" name="Google Shape;272;p60"/>
          <p:cNvSpPr/>
          <p:nvPr/>
        </p:nvSpPr>
        <p:spPr>
          <a:xfrm>
            <a:off x="688425" y="2512088"/>
            <a:ext cx="97200" cy="103500"/>
          </a:xfrm>
          <a:prstGeom prst="ellipse">
            <a:avLst/>
          </a:prstGeom>
          <a:solidFill>
            <a:srgbClr val="FAFAFA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" name="Google Shape;273;p60"/>
          <p:cNvSpPr/>
          <p:nvPr/>
        </p:nvSpPr>
        <p:spPr>
          <a:xfrm>
            <a:off x="934950" y="2692838"/>
            <a:ext cx="97200" cy="103500"/>
          </a:xfrm>
          <a:prstGeom prst="ellipse">
            <a:avLst/>
          </a:prstGeom>
          <a:noFill/>
          <a:ln w="19050" cap="flat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" name="Google Shape;274;p60"/>
          <p:cNvSpPr txBox="1"/>
          <p:nvPr/>
        </p:nvSpPr>
        <p:spPr>
          <a:xfrm>
            <a:off x="4626637" y="3085213"/>
            <a:ext cx="2065800" cy="18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700" b="1" i="0" u="none" strike="noStrike" kern="0" cap="none" spc="0" normalizeH="0" baseline="0" noProof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CONFUSION</a:t>
            </a:r>
            <a:endParaRPr kumimoji="0" sz="1900" b="1" i="0" u="none" strike="noStrike" kern="0" cap="none" spc="0" normalizeH="0" baseline="0" noProof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300" b="0" i="0" u="none" strike="noStrike" kern="0" cap="none" spc="0" normalizeH="0" baseline="0" noProof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in reporting and what efforts really work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75" name="Google Shape;275;p60"/>
          <p:cNvSpPr/>
          <p:nvPr/>
        </p:nvSpPr>
        <p:spPr>
          <a:xfrm>
            <a:off x="4954175" y="2413288"/>
            <a:ext cx="473700" cy="471900"/>
          </a:xfrm>
          <a:prstGeom prst="ellipse">
            <a:avLst/>
          </a:prstGeom>
          <a:noFill/>
          <a:ln w="19050" cap="flat" cmpd="sng">
            <a:solidFill>
              <a:srgbClr val="FAFAF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6" name="Google Shape;276;p60"/>
          <p:cNvSpPr txBox="1"/>
          <p:nvPr/>
        </p:nvSpPr>
        <p:spPr>
          <a:xfrm>
            <a:off x="2424021" y="3177672"/>
            <a:ext cx="2026500" cy="18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700" b="1" i="0" u="none" strike="noStrike" kern="0" cap="none" spc="0" normalizeH="0" baseline="0" noProof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COMPETITION</a:t>
            </a:r>
            <a:br>
              <a:rPr kumimoji="0" lang="en" sz="2100" b="0" i="0" u="none" strike="noStrike" kern="0" cap="none" spc="0" normalizeH="0" baseline="0" noProof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</a:br>
            <a:r>
              <a:rPr kumimoji="0" lang="en" sz="1300" b="0" i="0" u="none" strike="noStrike" kern="0" cap="none" spc="0" normalizeH="0" baseline="0" noProof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for attention is fierce driving up costs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77" name="Google Shape;277;p60"/>
          <p:cNvSpPr/>
          <p:nvPr/>
        </p:nvSpPr>
        <p:spPr>
          <a:xfrm>
            <a:off x="5590350" y="2776413"/>
            <a:ext cx="104700" cy="101700"/>
          </a:xfrm>
          <a:prstGeom prst="rect">
            <a:avLst/>
          </a:prstGeom>
          <a:noFill/>
          <a:ln w="19050" cap="flat" cmpd="sng">
            <a:solidFill>
              <a:srgbClr val="FAFAF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8" name="Google Shape;278;p60"/>
          <p:cNvSpPr/>
          <p:nvPr/>
        </p:nvSpPr>
        <p:spPr>
          <a:xfrm>
            <a:off x="5783575" y="2816712"/>
            <a:ext cx="265125" cy="19725"/>
          </a:xfrm>
          <a:custGeom>
            <a:avLst/>
            <a:gdLst/>
            <a:ahLst/>
            <a:cxnLst/>
            <a:rect l="l" t="t" r="r" b="b"/>
            <a:pathLst>
              <a:path w="10605" h="789" extrusionOk="0">
                <a:moveTo>
                  <a:pt x="0" y="436"/>
                </a:moveTo>
                <a:cubicBezTo>
                  <a:pt x="3355" y="-682"/>
                  <a:pt x="7068" y="789"/>
                  <a:pt x="10605" y="789"/>
                </a:cubicBezTo>
              </a:path>
            </a:pathLst>
          </a:custGeom>
          <a:noFill/>
          <a:ln w="9525" cap="flat" cmpd="sng">
            <a:solidFill>
              <a:srgbClr val="FAFAFA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79" name="Google Shape;279;p60"/>
          <p:cNvSpPr/>
          <p:nvPr/>
        </p:nvSpPr>
        <p:spPr>
          <a:xfrm>
            <a:off x="3616234" y="2752725"/>
            <a:ext cx="326100" cy="303900"/>
          </a:xfrm>
          <a:prstGeom prst="ellipse">
            <a:avLst/>
          </a:prstGeom>
          <a:solidFill>
            <a:srgbClr val="FFFFFF"/>
          </a:solidFill>
          <a:ln w="19050" cap="flat" cmpd="sng">
            <a:solidFill>
              <a:srgbClr val="FAFAF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0" name="Google Shape;280;p60"/>
          <p:cNvSpPr/>
          <p:nvPr/>
        </p:nvSpPr>
        <p:spPr>
          <a:xfrm>
            <a:off x="3258296" y="2438950"/>
            <a:ext cx="326100" cy="303900"/>
          </a:xfrm>
          <a:prstGeom prst="ellipse">
            <a:avLst/>
          </a:prstGeom>
          <a:noFill/>
          <a:ln w="19050" cap="flat" cmpd="sng">
            <a:solidFill>
              <a:srgbClr val="FAFAFA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1" name="Google Shape;281;p60"/>
          <p:cNvSpPr/>
          <p:nvPr/>
        </p:nvSpPr>
        <p:spPr>
          <a:xfrm rot="10800000">
            <a:off x="3288788" y="2894812"/>
            <a:ext cx="265125" cy="19725"/>
          </a:xfrm>
          <a:custGeom>
            <a:avLst/>
            <a:gdLst/>
            <a:ahLst/>
            <a:cxnLst/>
            <a:rect l="l" t="t" r="r" b="b"/>
            <a:pathLst>
              <a:path w="10605" h="789" extrusionOk="0">
                <a:moveTo>
                  <a:pt x="0" y="436"/>
                </a:moveTo>
                <a:cubicBezTo>
                  <a:pt x="3355" y="-682"/>
                  <a:pt x="7068" y="789"/>
                  <a:pt x="10605" y="789"/>
                </a:cubicBezTo>
              </a:path>
            </a:pathLst>
          </a:custGeom>
          <a:noFill/>
          <a:ln w="9525" cap="flat" cmpd="sng">
            <a:solidFill>
              <a:srgbClr val="FAFAFA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82" name="Google Shape;282;p60"/>
          <p:cNvSpPr/>
          <p:nvPr/>
        </p:nvSpPr>
        <p:spPr>
          <a:xfrm>
            <a:off x="2920613" y="2752713"/>
            <a:ext cx="326100" cy="303900"/>
          </a:xfrm>
          <a:prstGeom prst="triangle">
            <a:avLst>
              <a:gd name="adj" fmla="val 50000"/>
            </a:avLst>
          </a:prstGeom>
          <a:noFill/>
          <a:ln w="19050" cap="flat" cmpd="sng">
            <a:solidFill>
              <a:srgbClr val="FAFAF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3" name="Google Shape;283;p60"/>
          <p:cNvSpPr/>
          <p:nvPr/>
        </p:nvSpPr>
        <p:spPr>
          <a:xfrm>
            <a:off x="5590363" y="2372000"/>
            <a:ext cx="104700" cy="101700"/>
          </a:xfrm>
          <a:prstGeom prst="rect">
            <a:avLst/>
          </a:prstGeom>
          <a:noFill/>
          <a:ln w="19050" cap="flat" cmpd="sng">
            <a:solidFill>
              <a:srgbClr val="FAFAF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4" name="Google Shape;284;p60"/>
          <p:cNvSpPr/>
          <p:nvPr/>
        </p:nvSpPr>
        <p:spPr>
          <a:xfrm>
            <a:off x="5783600" y="2423249"/>
            <a:ext cx="265125" cy="19725"/>
          </a:xfrm>
          <a:custGeom>
            <a:avLst/>
            <a:gdLst/>
            <a:ahLst/>
            <a:cxnLst/>
            <a:rect l="l" t="t" r="r" b="b"/>
            <a:pathLst>
              <a:path w="10605" h="789" extrusionOk="0">
                <a:moveTo>
                  <a:pt x="0" y="436"/>
                </a:moveTo>
                <a:cubicBezTo>
                  <a:pt x="3355" y="-682"/>
                  <a:pt x="7068" y="789"/>
                  <a:pt x="10605" y="789"/>
                </a:cubicBezTo>
              </a:path>
            </a:pathLst>
          </a:custGeom>
          <a:noFill/>
          <a:ln w="9525" cap="flat" cmpd="sng">
            <a:solidFill>
              <a:srgbClr val="FAFAFA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85" name="Google Shape;285;p60"/>
          <p:cNvSpPr/>
          <p:nvPr/>
        </p:nvSpPr>
        <p:spPr>
          <a:xfrm>
            <a:off x="5598025" y="2574200"/>
            <a:ext cx="104700" cy="101700"/>
          </a:xfrm>
          <a:prstGeom prst="rect">
            <a:avLst/>
          </a:prstGeom>
          <a:noFill/>
          <a:ln w="19050" cap="flat" cmpd="sng">
            <a:solidFill>
              <a:srgbClr val="FAFAF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6" name="Google Shape;286;p60"/>
          <p:cNvSpPr/>
          <p:nvPr/>
        </p:nvSpPr>
        <p:spPr>
          <a:xfrm>
            <a:off x="5791250" y="2614499"/>
            <a:ext cx="265125" cy="19725"/>
          </a:xfrm>
          <a:custGeom>
            <a:avLst/>
            <a:gdLst/>
            <a:ahLst/>
            <a:cxnLst/>
            <a:rect l="l" t="t" r="r" b="b"/>
            <a:pathLst>
              <a:path w="10605" h="789" extrusionOk="0">
                <a:moveTo>
                  <a:pt x="0" y="436"/>
                </a:moveTo>
                <a:cubicBezTo>
                  <a:pt x="3355" y="-682"/>
                  <a:pt x="7068" y="789"/>
                  <a:pt x="10605" y="789"/>
                </a:cubicBezTo>
              </a:path>
            </a:pathLst>
          </a:custGeom>
          <a:noFill/>
          <a:ln w="9525" cap="flat" cmpd="sng">
            <a:solidFill>
              <a:srgbClr val="FAFAFA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87" name="Google Shape;287;p60"/>
          <p:cNvSpPr/>
          <p:nvPr/>
        </p:nvSpPr>
        <p:spPr>
          <a:xfrm>
            <a:off x="5606902" y="2281777"/>
            <a:ext cx="188612" cy="164748"/>
          </a:xfrm>
          <a:custGeom>
            <a:avLst/>
            <a:gdLst/>
            <a:ahLst/>
            <a:cxnLst/>
            <a:rect l="l" t="t" r="r" b="b"/>
            <a:pathLst>
              <a:path w="15297" h="18716" extrusionOk="0">
                <a:moveTo>
                  <a:pt x="0" y="13002"/>
                </a:moveTo>
                <a:cubicBezTo>
                  <a:pt x="339" y="14866"/>
                  <a:pt x="679" y="19795"/>
                  <a:pt x="1912" y="18356"/>
                </a:cubicBezTo>
                <a:cubicBezTo>
                  <a:pt x="6840" y="12606"/>
                  <a:pt x="11539" y="6575"/>
                  <a:pt x="15297" y="0"/>
                </a:cubicBezTo>
              </a:path>
            </a:pathLst>
          </a:custGeom>
          <a:noFill/>
          <a:ln w="28575" cap="flat" cmpd="sng">
            <a:solidFill>
              <a:srgbClr val="FAFAFA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8" name="Google Shape;288;p60"/>
          <p:cNvSpPr/>
          <p:nvPr/>
        </p:nvSpPr>
        <p:spPr>
          <a:xfrm>
            <a:off x="5626715" y="2473702"/>
            <a:ext cx="188612" cy="164748"/>
          </a:xfrm>
          <a:custGeom>
            <a:avLst/>
            <a:gdLst/>
            <a:ahLst/>
            <a:cxnLst/>
            <a:rect l="l" t="t" r="r" b="b"/>
            <a:pathLst>
              <a:path w="15297" h="18716" extrusionOk="0">
                <a:moveTo>
                  <a:pt x="0" y="13002"/>
                </a:moveTo>
                <a:cubicBezTo>
                  <a:pt x="339" y="14866"/>
                  <a:pt x="679" y="19795"/>
                  <a:pt x="1912" y="18356"/>
                </a:cubicBezTo>
                <a:cubicBezTo>
                  <a:pt x="6840" y="12606"/>
                  <a:pt x="11539" y="6575"/>
                  <a:pt x="15297" y="0"/>
                </a:cubicBezTo>
              </a:path>
            </a:pathLst>
          </a:custGeom>
          <a:noFill/>
          <a:ln w="28575" cap="flat" cmpd="sng">
            <a:solidFill>
              <a:srgbClr val="FAFAFA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9" name="Google Shape;289;p60"/>
          <p:cNvSpPr txBox="1"/>
          <p:nvPr/>
        </p:nvSpPr>
        <p:spPr>
          <a:xfrm>
            <a:off x="6829263" y="3116838"/>
            <a:ext cx="2065800" cy="18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700" b="1" i="0" u="none" strike="noStrike" kern="0" cap="none" spc="0" normalizeH="0" baseline="0" noProof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COMPETING</a:t>
            </a:r>
            <a:br>
              <a:rPr kumimoji="0" lang="en" sz="2100" b="0" i="0" u="none" strike="noStrike" kern="0" cap="none" spc="0" normalizeH="0" baseline="0" noProof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</a:br>
            <a:r>
              <a:rPr kumimoji="0" lang="en" sz="1300" b="0" i="0" u="none" strike="noStrike" kern="0" cap="none" spc="0" normalizeH="0" baseline="0" noProof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priorities; understaffed and under-resourced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90" name="Google Shape;290;p60"/>
          <p:cNvSpPr/>
          <p:nvPr/>
        </p:nvSpPr>
        <p:spPr>
          <a:xfrm>
            <a:off x="8021484" y="2691900"/>
            <a:ext cx="326100" cy="303900"/>
          </a:xfrm>
          <a:prstGeom prst="ellipse">
            <a:avLst/>
          </a:prstGeom>
          <a:solidFill>
            <a:srgbClr val="FFFFFF"/>
          </a:solidFill>
          <a:ln w="19050" cap="flat" cmpd="sng">
            <a:solidFill>
              <a:srgbClr val="FAFAF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1" name="Google Shape;291;p60"/>
          <p:cNvSpPr/>
          <p:nvPr/>
        </p:nvSpPr>
        <p:spPr>
          <a:xfrm>
            <a:off x="7663546" y="2378125"/>
            <a:ext cx="326100" cy="303900"/>
          </a:xfrm>
          <a:prstGeom prst="ellipse">
            <a:avLst/>
          </a:prstGeom>
          <a:noFill/>
          <a:ln w="19050" cap="flat" cmpd="sng">
            <a:solidFill>
              <a:srgbClr val="FAFAFA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2" name="Google Shape;292;p60"/>
          <p:cNvSpPr/>
          <p:nvPr/>
        </p:nvSpPr>
        <p:spPr>
          <a:xfrm rot="10800000">
            <a:off x="7694038" y="2833987"/>
            <a:ext cx="265125" cy="19725"/>
          </a:xfrm>
          <a:custGeom>
            <a:avLst/>
            <a:gdLst/>
            <a:ahLst/>
            <a:cxnLst/>
            <a:rect l="l" t="t" r="r" b="b"/>
            <a:pathLst>
              <a:path w="10605" h="789" extrusionOk="0">
                <a:moveTo>
                  <a:pt x="0" y="436"/>
                </a:moveTo>
                <a:cubicBezTo>
                  <a:pt x="3355" y="-682"/>
                  <a:pt x="7068" y="789"/>
                  <a:pt x="10605" y="789"/>
                </a:cubicBezTo>
              </a:path>
            </a:pathLst>
          </a:custGeom>
          <a:noFill/>
          <a:ln w="9525" cap="flat" cmpd="sng">
            <a:solidFill>
              <a:srgbClr val="FAFAFA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93" name="Google Shape;293;p60"/>
          <p:cNvSpPr/>
          <p:nvPr/>
        </p:nvSpPr>
        <p:spPr>
          <a:xfrm>
            <a:off x="7325863" y="2691888"/>
            <a:ext cx="326100" cy="303900"/>
          </a:xfrm>
          <a:prstGeom prst="triangle">
            <a:avLst>
              <a:gd name="adj" fmla="val 50000"/>
            </a:avLst>
          </a:prstGeom>
          <a:noFill/>
          <a:ln w="19050" cap="flat" cmpd="sng">
            <a:solidFill>
              <a:srgbClr val="FAFAF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94" name="Google Shape;294;p60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48" y="115583"/>
            <a:ext cx="777476" cy="777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8ED0"/>
        </a:solidFill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61"/>
          <p:cNvSpPr/>
          <p:nvPr/>
        </p:nvSpPr>
        <p:spPr>
          <a:xfrm>
            <a:off x="-85725" y="-190500"/>
            <a:ext cx="4200600" cy="55245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0" name="Google Shape;300;p61"/>
          <p:cNvSpPr txBox="1">
            <a:spLocks noGrp="1"/>
          </p:cNvSpPr>
          <p:nvPr>
            <p:ph type="body" idx="1"/>
          </p:nvPr>
        </p:nvSpPr>
        <p:spPr>
          <a:xfrm>
            <a:off x="535950" y="776188"/>
            <a:ext cx="3391200" cy="31083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rgbClr val="2B2A32"/>
                </a:solidFill>
                <a:latin typeface="Merriweather"/>
                <a:ea typeface="Merriweather"/>
                <a:cs typeface="Merriweather"/>
                <a:sym typeface="Merriweather"/>
              </a:rPr>
              <a:t>Typical marketing</a:t>
            </a:r>
            <a:endParaRPr sz="1000" b="1">
              <a:solidFill>
                <a:srgbClr val="2B2A32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400050" algn="l" rtl="0">
              <a:lnSpc>
                <a:spcPct val="105000"/>
              </a:lnSpc>
              <a:spcBef>
                <a:spcPts val="2000"/>
              </a:spcBef>
              <a:spcAft>
                <a:spcPts val="0"/>
              </a:spcAft>
              <a:buClr>
                <a:srgbClr val="5157CF"/>
              </a:buClr>
              <a:buSzPts val="2700"/>
              <a:buChar char="➔"/>
            </a:pPr>
            <a:r>
              <a:rPr lang="en" sz="2700">
                <a:solidFill>
                  <a:srgbClr val="2B2A32"/>
                </a:solidFill>
              </a:rPr>
              <a:t>Nothing  </a:t>
            </a:r>
            <a:endParaRPr sz="2700">
              <a:solidFill>
                <a:srgbClr val="2B2A32"/>
              </a:solidFill>
            </a:endParaRPr>
          </a:p>
          <a:p>
            <a:pPr marL="457200" lvl="0" indent="-400050" algn="l" rtl="0">
              <a:lnSpc>
                <a:spcPct val="105000"/>
              </a:lnSpc>
              <a:spcBef>
                <a:spcPts val="2000"/>
              </a:spcBef>
              <a:spcAft>
                <a:spcPts val="0"/>
              </a:spcAft>
              <a:buClr>
                <a:srgbClr val="5157CF"/>
              </a:buClr>
              <a:buSzPts val="2700"/>
              <a:buChar char="➔"/>
            </a:pPr>
            <a:r>
              <a:rPr lang="en" sz="2700">
                <a:solidFill>
                  <a:srgbClr val="2B2A32"/>
                </a:solidFill>
              </a:rPr>
              <a:t>Everything</a:t>
            </a:r>
            <a:endParaRPr sz="2700">
              <a:solidFill>
                <a:srgbClr val="2B2A32"/>
              </a:solidFill>
            </a:endParaRPr>
          </a:p>
          <a:p>
            <a:pPr marL="457200" lvl="0" indent="-400050" algn="l" rtl="0">
              <a:lnSpc>
                <a:spcPct val="105000"/>
              </a:lnSpc>
              <a:spcBef>
                <a:spcPts val="2000"/>
              </a:spcBef>
              <a:spcAft>
                <a:spcPts val="2000"/>
              </a:spcAft>
              <a:buClr>
                <a:srgbClr val="5157CF"/>
              </a:buClr>
              <a:buSzPts val="2700"/>
              <a:buChar char="➔"/>
            </a:pPr>
            <a:r>
              <a:rPr lang="en" sz="2700">
                <a:solidFill>
                  <a:srgbClr val="2B2A32"/>
                </a:solidFill>
              </a:rPr>
              <a:t>Ad Hoc</a:t>
            </a:r>
            <a:endParaRPr sz="2700">
              <a:solidFill>
                <a:srgbClr val="2B2A32"/>
              </a:solidFill>
            </a:endParaRPr>
          </a:p>
        </p:txBody>
      </p:sp>
      <p:sp>
        <p:nvSpPr>
          <p:cNvPr id="301" name="Google Shape;301;p61"/>
          <p:cNvSpPr txBox="1">
            <a:spLocks noGrp="1"/>
          </p:cNvSpPr>
          <p:nvPr>
            <p:ph type="body" idx="1"/>
          </p:nvPr>
        </p:nvSpPr>
        <p:spPr>
          <a:xfrm>
            <a:off x="4862275" y="776203"/>
            <a:ext cx="3673800" cy="37986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rgbClr val="FAFAFA"/>
                </a:solidFill>
                <a:latin typeface="Merriweather"/>
                <a:ea typeface="Merriweather"/>
                <a:cs typeface="Merriweather"/>
                <a:sym typeface="Merriweather"/>
              </a:rPr>
              <a:t>Good marketing</a:t>
            </a:r>
            <a:endParaRPr sz="1000" b="1">
              <a:solidFill>
                <a:srgbClr val="FAFAFA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400050" algn="l" rtl="0">
              <a:lnSpc>
                <a:spcPct val="105000"/>
              </a:lnSpc>
              <a:spcBef>
                <a:spcPts val="2000"/>
              </a:spcBef>
              <a:spcAft>
                <a:spcPts val="0"/>
              </a:spcAft>
              <a:buClr>
                <a:srgbClr val="FFD45C"/>
              </a:buClr>
              <a:buSzPts val="2700"/>
              <a:buChar char="➔"/>
            </a:pPr>
            <a:r>
              <a:rPr lang="en" sz="2700">
                <a:solidFill>
                  <a:srgbClr val="FAFAFA"/>
                </a:solidFill>
              </a:rPr>
              <a:t>Community-first</a:t>
            </a:r>
            <a:endParaRPr sz="2700">
              <a:solidFill>
                <a:srgbClr val="FAFAFA"/>
              </a:solidFill>
            </a:endParaRPr>
          </a:p>
          <a:p>
            <a:pPr marL="457200" lvl="0" indent="-400050" algn="l" rtl="0">
              <a:lnSpc>
                <a:spcPct val="105000"/>
              </a:lnSpc>
              <a:spcBef>
                <a:spcPts val="2000"/>
              </a:spcBef>
              <a:spcAft>
                <a:spcPts val="0"/>
              </a:spcAft>
              <a:buClr>
                <a:srgbClr val="FFD45C"/>
              </a:buClr>
              <a:buSzPts val="2700"/>
              <a:buChar char="➔"/>
            </a:pPr>
            <a:r>
              <a:rPr lang="en" sz="2700">
                <a:solidFill>
                  <a:srgbClr val="FAFAFA"/>
                </a:solidFill>
              </a:rPr>
              <a:t>Responsive</a:t>
            </a:r>
            <a:endParaRPr sz="2700">
              <a:solidFill>
                <a:srgbClr val="FAFAFA"/>
              </a:solidFill>
            </a:endParaRPr>
          </a:p>
          <a:p>
            <a:pPr marL="457200" lvl="0" indent="-400050" algn="l" rtl="0">
              <a:lnSpc>
                <a:spcPct val="105000"/>
              </a:lnSpc>
              <a:spcBef>
                <a:spcPts val="2000"/>
              </a:spcBef>
              <a:spcAft>
                <a:spcPts val="0"/>
              </a:spcAft>
              <a:buClr>
                <a:srgbClr val="FFD45C"/>
              </a:buClr>
              <a:buSzPts val="2700"/>
              <a:buChar char="➔"/>
            </a:pPr>
            <a:r>
              <a:rPr lang="en" sz="2700">
                <a:solidFill>
                  <a:srgbClr val="FAFAFA"/>
                </a:solidFill>
              </a:rPr>
              <a:t>Omnichannel</a:t>
            </a:r>
            <a:endParaRPr sz="2700">
              <a:solidFill>
                <a:srgbClr val="FAFAFA"/>
              </a:solidFill>
            </a:endParaRPr>
          </a:p>
          <a:p>
            <a:pPr marL="457200" lvl="0" indent="-400050" algn="l" rtl="0">
              <a:lnSpc>
                <a:spcPct val="105000"/>
              </a:lnSpc>
              <a:spcBef>
                <a:spcPts val="2000"/>
              </a:spcBef>
              <a:spcAft>
                <a:spcPts val="2000"/>
              </a:spcAft>
              <a:buClr>
                <a:srgbClr val="FFD45C"/>
              </a:buClr>
              <a:buSzPts val="2700"/>
              <a:buChar char="➔"/>
            </a:pPr>
            <a:r>
              <a:rPr lang="en" sz="2700">
                <a:solidFill>
                  <a:srgbClr val="FAFAFA"/>
                </a:solidFill>
              </a:rPr>
              <a:t>Measurable</a:t>
            </a:r>
            <a:endParaRPr sz="2700">
              <a:solidFill>
                <a:srgbClr val="FAFAFA"/>
              </a:solidFill>
            </a:endParaRPr>
          </a:p>
        </p:txBody>
      </p:sp>
      <p:sp>
        <p:nvSpPr>
          <p:cNvPr id="302" name="Google Shape;302;p61"/>
          <p:cNvSpPr txBox="1">
            <a:spLocks noGrp="1"/>
          </p:cNvSpPr>
          <p:nvPr>
            <p:ph type="body" idx="1"/>
          </p:nvPr>
        </p:nvSpPr>
        <p:spPr>
          <a:xfrm>
            <a:off x="470100" y="4033263"/>
            <a:ext cx="3391200" cy="346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2000"/>
              </a:spcAft>
              <a:buNone/>
            </a:pPr>
            <a:r>
              <a:rPr lang="en" sz="1800" b="1">
                <a:solidFill>
                  <a:srgbClr val="5157CF"/>
                </a:solidFill>
              </a:rPr>
              <a:t>U N R E L I A B L E    M A G I C</a:t>
            </a:r>
            <a:endParaRPr sz="1800" b="1">
              <a:solidFill>
                <a:srgbClr val="5157CF"/>
              </a:solidFill>
            </a:endParaRPr>
          </a:p>
        </p:txBody>
      </p:sp>
      <p:pic>
        <p:nvPicPr>
          <p:cNvPr id="303" name="Google Shape;303;p61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48" y="115583"/>
            <a:ext cx="777476" cy="777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61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2275" y="334525"/>
            <a:ext cx="1194461" cy="77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1F1F1"/>
        </a:solid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6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FPICON2023-Template-Jan2023  -  Read-Only" id="{71057602-357C-427D-B236-976A94E02BDE}" vid="{700F57DB-343F-4DDF-99EC-E8ECFF44D539}"/>
    </a:ext>
  </a:extLst>
</a:theme>
</file>

<file path=ppt/theme/theme2.xml><?xml version="1.0" encoding="utf-8"?>
<a:theme xmlns:a="http://schemas.openxmlformats.org/drawingml/2006/main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33333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2842</Words>
  <Application>Microsoft Office PowerPoint</Application>
  <PresentationFormat>On-screen Show (16:9)</PresentationFormat>
  <Paragraphs>505</Paragraphs>
  <Slides>61</Slides>
  <Notes>60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61</vt:i4>
      </vt:variant>
    </vt:vector>
  </HeadingPairs>
  <TitlesOfParts>
    <vt:vector size="79" baseType="lpstr">
      <vt:lpstr>Arial</vt:lpstr>
      <vt:lpstr>Merriweather Black</vt:lpstr>
      <vt:lpstr>Inter SemiBold</vt:lpstr>
      <vt:lpstr>Merriweather</vt:lpstr>
      <vt:lpstr>Roboto</vt:lpstr>
      <vt:lpstr>Calibri</vt:lpstr>
      <vt:lpstr>Inter ExtraBold</vt:lpstr>
      <vt:lpstr>Merriweather Light</vt:lpstr>
      <vt:lpstr>Inter Light</vt:lpstr>
      <vt:lpstr>Merriweather Sans Medium</vt:lpstr>
      <vt:lpstr>Gotham Light</vt:lpstr>
      <vt:lpstr>Gotham Medium</vt:lpstr>
      <vt:lpstr>Inter</vt:lpstr>
      <vt:lpstr>1_Office Theme</vt:lpstr>
      <vt:lpstr>Material</vt:lpstr>
      <vt:lpstr>Office Theme</vt:lpstr>
      <vt:lpstr>Simple Light</vt:lpstr>
      <vt:lpstr>1_Simple Light</vt:lpstr>
      <vt:lpstr>From Unreliable Magic to Good Marketing: A Community-First Framework for Growth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Logos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Donation Geofencing</vt:lpstr>
      <vt:lpstr>Donation Lookalike</vt:lpstr>
      <vt:lpstr>Donation Search</vt:lpstr>
      <vt:lpstr>Program Awareness FB Retargeting</vt:lpstr>
      <vt:lpstr>Events Smart Send</vt:lpstr>
      <vt:lpstr>Donation Retargeting</vt:lpstr>
      <vt:lpstr>Donation FB Email Mapping</vt:lpstr>
      <vt:lpstr>Donation Abandonment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 X A M P L E Supercharge your local giving day </vt:lpstr>
      <vt:lpstr>PowerPoint Presentation</vt:lpstr>
      <vt:lpstr>PowerPoint Presentation</vt:lpstr>
      <vt:lpstr>Equality Florida Ad Example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Unreliable Magic to Good Marketing: A Community-First Framework for Growth</dc:title>
  <dc:creator>Joanna Heilig</dc:creator>
  <cp:lastModifiedBy>Joanna Heilig</cp:lastModifiedBy>
  <cp:revision>3</cp:revision>
  <dcterms:modified xsi:type="dcterms:W3CDTF">2023-04-28T18:14:03Z</dcterms:modified>
</cp:coreProperties>
</file>